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C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157734"/>
            <a:ext cx="11849100" cy="6542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0688" y="157734"/>
            <a:ext cx="4115307" cy="48912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38916" y="5880354"/>
            <a:ext cx="416814" cy="495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589" y="2137917"/>
            <a:ext cx="6554470" cy="90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312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312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312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21689" y="1430781"/>
            <a:ext cx="4590415" cy="4705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75247" y="1111758"/>
            <a:ext cx="4458970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313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312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C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40845" y="277368"/>
            <a:ext cx="508253" cy="6042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1689" y="318007"/>
            <a:ext cx="1054862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312F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500" y="1240536"/>
            <a:ext cx="9776460" cy="4644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mailto:support@TRCcompanies.com" TargetMode="External"/><Relationship Id="rId4" Type="http://schemas.openxmlformats.org/officeDocument/2006/relationships/image" Target="../media/image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77604" y="6035802"/>
            <a:ext cx="13817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TRCCOMPANIES.COM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195"/>
              </a:lnSpc>
              <a:spcBef>
                <a:spcPts val="100"/>
              </a:spcBef>
            </a:pP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3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Assurance</a:t>
            </a:r>
            <a:r>
              <a:rPr dirty="0" sz="3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i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3600" spc="-10" i="1">
                <a:solidFill>
                  <a:srgbClr val="FFFFFF"/>
                </a:solidFill>
                <a:latin typeface="Arial"/>
                <a:cs typeface="Arial"/>
              </a:rPr>
              <a:t> Plans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2755"/>
              </a:lnSpc>
            </a:pP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Orientation</a:t>
            </a:r>
            <a:r>
              <a:rPr dirty="0" sz="24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i="1">
                <a:solidFill>
                  <a:srgbClr val="FFFFFF"/>
                </a:solidFill>
                <a:latin typeface="Arial"/>
                <a:cs typeface="Arial"/>
              </a:rPr>
              <a:t>EPN</a:t>
            </a:r>
            <a:r>
              <a:rPr dirty="0" sz="2400" spc="-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i="1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10589" y="3613911"/>
            <a:ext cx="1210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7/7/2025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172" y="133857"/>
            <a:ext cx="312801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1F313B"/>
                </a:solidFill>
              </a:rPr>
              <a:t>QAPP</a:t>
            </a:r>
            <a:r>
              <a:rPr dirty="0" sz="2800" spc="-30">
                <a:solidFill>
                  <a:srgbClr val="1F313B"/>
                </a:solidFill>
              </a:rPr>
              <a:t> </a:t>
            </a:r>
            <a:r>
              <a:rPr dirty="0" sz="2800" spc="-10">
                <a:solidFill>
                  <a:srgbClr val="1F313B"/>
                </a:solidFill>
              </a:rPr>
              <a:t>Components</a:t>
            </a:r>
            <a:endParaRPr sz="2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29145" y="889888"/>
          <a:ext cx="11306175" cy="551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8320"/>
                <a:gridCol w="5608320"/>
              </a:tblGrid>
              <a:tr h="3759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A: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Management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B: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Generation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Acquisition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</a:tr>
              <a:tr h="2411730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involved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project?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problem?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problem?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answered?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179705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used?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made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data?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453390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type,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needed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support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scientifically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sound</a:t>
                      </a:r>
                      <a:r>
                        <a:rPr dirty="0" sz="1600" spc="-6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377190" indent="-28575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sampling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rationale?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QC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assure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representative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field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procedures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1612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QC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performed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assure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accurate,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precise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sensitive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managed?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C: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Oversight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255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D: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Review: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Verification,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Validation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Usability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</a:tr>
              <a:tr h="2088514">
                <a:tc>
                  <a:txBody>
                    <a:bodyPr/>
                    <a:lstStyle/>
                    <a:p>
                      <a:pPr marL="377190" marR="116839" indent="-28638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make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sure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 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being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conducted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described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4390" indent="-285750">
                        <a:lnSpc>
                          <a:spcPct val="100000"/>
                        </a:lnSpc>
                        <a:buChar char="•"/>
                        <a:tabLst>
                          <a:tab pos="8343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samplers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collecting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correct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34390">
                        <a:lnSpc>
                          <a:spcPct val="100000"/>
                        </a:lnSpc>
                      </a:pP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locations?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439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8343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generating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accurate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581660" indent="-286385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interim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final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reports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generated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users?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327025" indent="-28575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check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tasks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completed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correctly?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determine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acceptable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unacceptable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QC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indent="-28575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determine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limitations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set?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77190" marR="193040" indent="-285750">
                        <a:lnSpc>
                          <a:spcPct val="100000"/>
                        </a:lnSpc>
                        <a:buChar char="•"/>
                        <a:tabLst>
                          <a:tab pos="3771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assess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entire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determine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whether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“good”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enough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making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drawing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conclusions?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36600" y="1418082"/>
          <a:ext cx="10467340" cy="511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9220"/>
                <a:gridCol w="5189220"/>
              </a:tblGrid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CPRG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Workplan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CPRG QAPP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</a:tr>
              <a:tr h="46932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CO2e</a:t>
                      </a:r>
                      <a:r>
                        <a:rPr dirty="0" sz="18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8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estimation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inputs: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spcBef>
                          <a:spcPts val="965"/>
                        </a:spcBef>
                        <a:buAutoNum type="arabicPeriod"/>
                        <a:tabLst>
                          <a:tab pos="433705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Statewide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propane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usage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Center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AutoNum type="arabicPeriod" startAt="2"/>
                        <a:tabLst>
                          <a:tab pos="433705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pump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electricity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usage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academic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study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marR="52260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34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carbon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state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electricity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mix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Administration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(EIA)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marR="591185" indent="-342900">
                        <a:lnSpc>
                          <a:spcPct val="100000"/>
                        </a:lnSpc>
                        <a:buAutoNum type="arabicPeriod" startAt="2"/>
                        <a:tabLst>
                          <a:tab pos="43434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GHG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intensity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propane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homes (EIA)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3705" indent="-342265">
                        <a:lnSpc>
                          <a:spcPct val="100000"/>
                        </a:lnSpc>
                        <a:buAutoNum type="arabicPeriod" startAt="2"/>
                        <a:tabLst>
                          <a:tab pos="433705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Planned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pump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installations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08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EIO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produce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actual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reductions estimates: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34340" marR="119380" indent="-342900">
                        <a:lnSpc>
                          <a:spcPct val="100000"/>
                        </a:lnSpc>
                        <a:spcBef>
                          <a:spcPts val="965"/>
                        </a:spcBef>
                        <a:buAutoNum type="arabicPeriod"/>
                        <a:tabLst>
                          <a:tab pos="434340" algn="l"/>
                        </a:tabLst>
                      </a:pP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inventory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existing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heating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designated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replacement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pumps.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marR="37401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</a:tabLst>
                      </a:pP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Intervention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Tracking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recordkeeping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pump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installation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4390" indent="-285750">
                        <a:lnSpc>
                          <a:spcPct val="100000"/>
                        </a:lnSpc>
                        <a:buChar char="•"/>
                        <a:tabLst>
                          <a:tab pos="8343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pumps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installed.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4390" marR="108585" indent="-285750">
                        <a:lnSpc>
                          <a:spcPct val="100000"/>
                        </a:lnSpc>
                        <a:buChar char="•"/>
                        <a:tabLst>
                          <a:tab pos="8343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consumption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local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address.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lvl="1" marL="834390" marR="271780" indent="-285750">
                        <a:lnSpc>
                          <a:spcPct val="100000"/>
                        </a:lnSpc>
                        <a:buChar char="•"/>
                        <a:tabLst>
                          <a:tab pos="834390" algn="l"/>
                        </a:tabLst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Calculate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tools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noted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in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workplan.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34340" marR="478155" indent="-342900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</a:tabLst>
                      </a:pP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GHG</a:t>
                      </a:r>
                      <a:r>
                        <a:rPr dirty="0" u="sng" sz="1600" spc="-35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Calculation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Conversion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usage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rates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estimates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reductions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consistent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approved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workplan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CO2e,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PM2,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1689" y="211799"/>
            <a:ext cx="8813800" cy="1066165"/>
          </a:xfrm>
          <a:prstGeom prst="rect"/>
        </p:spPr>
        <p:txBody>
          <a:bodyPr wrap="square" lIns="0" tIns="165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2562225" algn="l"/>
              </a:tabLst>
            </a:pPr>
            <a:r>
              <a:rPr dirty="0">
                <a:solidFill>
                  <a:srgbClr val="1F313B"/>
                </a:solidFill>
              </a:rPr>
              <a:t>Workplan</a:t>
            </a:r>
            <a:r>
              <a:rPr dirty="0" spc="-40">
                <a:solidFill>
                  <a:srgbClr val="1F313B"/>
                </a:solidFill>
              </a:rPr>
              <a:t> </a:t>
            </a:r>
            <a:r>
              <a:rPr dirty="0" spc="-50">
                <a:solidFill>
                  <a:srgbClr val="1F313B"/>
                </a:solidFill>
              </a:rPr>
              <a:t>🡪</a:t>
            </a:r>
            <a:r>
              <a:rPr dirty="0">
                <a:solidFill>
                  <a:srgbClr val="1F313B"/>
                </a:solidFill>
              </a:rPr>
              <a:t>	QAPP:</a:t>
            </a:r>
            <a:r>
              <a:rPr dirty="0" spc="-3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Heat</a:t>
            </a:r>
            <a:r>
              <a:rPr dirty="0" spc="-3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Pump</a:t>
            </a:r>
            <a:r>
              <a:rPr dirty="0" spc="-35">
                <a:solidFill>
                  <a:srgbClr val="1F313B"/>
                </a:solidFill>
              </a:rPr>
              <a:t> </a:t>
            </a:r>
            <a:r>
              <a:rPr dirty="0" spc="-10">
                <a:solidFill>
                  <a:srgbClr val="1F313B"/>
                </a:solidFill>
              </a:rPr>
              <a:t>Installations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2000">
                <a:solidFill>
                  <a:srgbClr val="1F313B"/>
                </a:solidFill>
              </a:rPr>
              <a:t>Project:</a:t>
            </a:r>
            <a:r>
              <a:rPr dirty="0" sz="2000" spc="-85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Replace</a:t>
            </a:r>
            <a:r>
              <a:rPr dirty="0" sz="2000" spc="-60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residential</a:t>
            </a:r>
            <a:r>
              <a:rPr dirty="0" sz="2000" spc="-65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propane</a:t>
            </a:r>
            <a:r>
              <a:rPr dirty="0" sz="2000" spc="-80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heating</a:t>
            </a:r>
            <a:r>
              <a:rPr dirty="0" sz="2000" spc="-75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systems</a:t>
            </a:r>
            <a:r>
              <a:rPr dirty="0" sz="2000" spc="-85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with</a:t>
            </a:r>
            <a:r>
              <a:rPr dirty="0" sz="2000" spc="-80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electric</a:t>
            </a:r>
            <a:r>
              <a:rPr dirty="0" sz="2000" spc="-75">
                <a:solidFill>
                  <a:srgbClr val="1F313B"/>
                </a:solidFill>
              </a:rPr>
              <a:t> </a:t>
            </a:r>
            <a:r>
              <a:rPr dirty="0" sz="2000">
                <a:solidFill>
                  <a:srgbClr val="1F313B"/>
                </a:solidFill>
              </a:rPr>
              <a:t>heat</a:t>
            </a:r>
            <a:r>
              <a:rPr dirty="0" sz="2000" spc="-85">
                <a:solidFill>
                  <a:srgbClr val="1F313B"/>
                </a:solidFill>
              </a:rPr>
              <a:t> </a:t>
            </a:r>
            <a:r>
              <a:rPr dirty="0" sz="2000" spc="-10">
                <a:solidFill>
                  <a:srgbClr val="1F313B"/>
                </a:solidFill>
              </a:rPr>
              <a:t>pumps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DEC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9030" y="5994653"/>
            <a:ext cx="416814" cy="4953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427718" y="6150102"/>
            <a:ext cx="13817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1F313B"/>
                </a:solidFill>
                <a:latin typeface="Arial"/>
                <a:cs typeface="Arial"/>
              </a:rPr>
              <a:t>TRCCOMPANIES.COM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1340" y="770890"/>
            <a:ext cx="386334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1F313B"/>
                </a:solidFill>
              </a:rPr>
              <a:t>How</a:t>
            </a:r>
            <a:r>
              <a:rPr dirty="0" sz="2800" spc="-65">
                <a:solidFill>
                  <a:srgbClr val="1F313B"/>
                </a:solidFill>
              </a:rPr>
              <a:t> </a:t>
            </a:r>
            <a:r>
              <a:rPr dirty="0" sz="2800">
                <a:solidFill>
                  <a:srgbClr val="1F313B"/>
                </a:solidFill>
              </a:rPr>
              <a:t>Can</a:t>
            </a:r>
            <a:r>
              <a:rPr dirty="0" sz="2800" spc="-65">
                <a:solidFill>
                  <a:srgbClr val="1F313B"/>
                </a:solidFill>
              </a:rPr>
              <a:t> </a:t>
            </a:r>
            <a:r>
              <a:rPr dirty="0" sz="2800">
                <a:solidFill>
                  <a:srgbClr val="1F313B"/>
                </a:solidFill>
              </a:rPr>
              <a:t>TRC</a:t>
            </a:r>
            <a:r>
              <a:rPr dirty="0" sz="2800" spc="-65">
                <a:solidFill>
                  <a:srgbClr val="1F313B"/>
                </a:solidFill>
              </a:rPr>
              <a:t> </a:t>
            </a:r>
            <a:r>
              <a:rPr dirty="0" sz="2800" spc="-10">
                <a:solidFill>
                  <a:srgbClr val="1F313B"/>
                </a:solidFill>
              </a:rPr>
              <a:t>Support?</a:t>
            </a:r>
            <a:endParaRPr sz="2800"/>
          </a:p>
        </p:txBody>
      </p:sp>
      <p:sp>
        <p:nvSpPr>
          <p:cNvPr id="6" name="object 6" descr=""/>
          <p:cNvSpPr txBox="1"/>
          <p:nvPr/>
        </p:nvSpPr>
        <p:spPr>
          <a:xfrm>
            <a:off x="561340" y="1639316"/>
            <a:ext cx="5584825" cy="339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873760" indent="-457200">
              <a:lnSpc>
                <a:spcPct val="100000"/>
              </a:lnSpc>
              <a:spcBef>
                <a:spcPts val="100"/>
              </a:spcBef>
              <a:buClr>
                <a:srgbClr val="8312FF"/>
              </a:buClr>
              <a:buChar char="•"/>
              <a:tabLst>
                <a:tab pos="469900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Workplan</a:t>
            </a:r>
            <a:r>
              <a:rPr dirty="0" sz="28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review</a:t>
            </a:r>
            <a:r>
              <a:rPr dirty="0" sz="28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for</a:t>
            </a:r>
            <a:r>
              <a:rPr dirty="0" sz="28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1F313B"/>
                </a:solidFill>
                <a:latin typeface="Arial"/>
                <a:cs typeface="Arial"/>
              </a:rPr>
              <a:t>QAPP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guidance</a:t>
            </a:r>
            <a:endParaRPr sz="28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Char char="•"/>
              <a:tabLst>
                <a:tab pos="469265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QAPP</a:t>
            </a:r>
            <a:r>
              <a:rPr dirty="0" sz="2800" spc="-10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development</a:t>
            </a:r>
            <a:r>
              <a:rPr dirty="0" sz="2800" spc="-8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800" spc="-7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review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Char char="•"/>
              <a:tabLst>
                <a:tab pos="469900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Support</a:t>
            </a:r>
            <a:r>
              <a:rPr dirty="0" sz="28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responses</a:t>
            </a:r>
            <a:r>
              <a:rPr dirty="0" sz="28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28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EPA</a:t>
            </a:r>
            <a:r>
              <a:rPr dirty="0" sz="2800" spc="-9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F313B"/>
                </a:solidFill>
                <a:latin typeface="Arial"/>
                <a:cs typeface="Arial"/>
              </a:rPr>
              <a:t>QAM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review</a:t>
            </a:r>
            <a:r>
              <a:rPr dirty="0" sz="28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8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QAPPs</a:t>
            </a:r>
            <a:endParaRPr sz="2800">
              <a:latin typeface="Arial"/>
              <a:cs typeface="Arial"/>
            </a:endParaRPr>
          </a:p>
          <a:p>
            <a:pPr marL="469900" marR="334010" indent="-457200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Char char="•"/>
              <a:tabLst>
                <a:tab pos="469900" algn="l"/>
              </a:tabLst>
            </a:pPr>
            <a:r>
              <a:rPr dirty="0" sz="2800" spc="-20">
                <a:solidFill>
                  <a:srgbClr val="1F313B"/>
                </a:solidFill>
                <a:latin typeface="Arial"/>
                <a:cs typeface="Arial"/>
              </a:rPr>
              <a:t>Epa-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  <a:hlinkClick r:id="rId3"/>
              </a:rPr>
              <a:t>support@TRCcompanies.com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45402" y="433577"/>
            <a:ext cx="554659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8916" y="5880353"/>
              <a:ext cx="416814" cy="4952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277604" y="6035802"/>
            <a:ext cx="13817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FFFFFF"/>
                </a:solidFill>
                <a:latin typeface="Arial"/>
                <a:cs typeface="Arial"/>
              </a:rPr>
              <a:t>TRCCOMPANIES.COM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07402" y="2982630"/>
            <a:ext cx="2726055" cy="986155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Email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Us: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35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info@environmentalprotection network.org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641592" y="3146298"/>
            <a:ext cx="617220" cy="2216785"/>
            <a:chOff x="6641592" y="3146298"/>
            <a:chExt cx="617220" cy="2216785"/>
          </a:xfrm>
        </p:grpSpPr>
        <p:sp>
          <p:nvSpPr>
            <p:cNvPr id="8" name="object 8" descr=""/>
            <p:cNvSpPr/>
            <p:nvPr/>
          </p:nvSpPr>
          <p:spPr>
            <a:xfrm>
              <a:off x="6641592" y="3146298"/>
              <a:ext cx="617220" cy="450850"/>
            </a:xfrm>
            <a:custGeom>
              <a:avLst/>
              <a:gdLst/>
              <a:ahLst/>
              <a:cxnLst/>
              <a:rect l="l" t="t" r="r" b="b"/>
              <a:pathLst>
                <a:path w="617220" h="450850">
                  <a:moveTo>
                    <a:pt x="561212" y="0"/>
                  </a:moveTo>
                  <a:lnTo>
                    <a:pt x="56006" y="0"/>
                  </a:lnTo>
                  <a:lnTo>
                    <a:pt x="33968" y="4343"/>
                  </a:lnTo>
                  <a:lnTo>
                    <a:pt x="16192" y="16271"/>
                  </a:lnTo>
                  <a:lnTo>
                    <a:pt x="4321" y="34129"/>
                  </a:lnTo>
                  <a:lnTo>
                    <a:pt x="0" y="56261"/>
                  </a:lnTo>
                  <a:lnTo>
                    <a:pt x="0" y="394081"/>
                  </a:lnTo>
                  <a:lnTo>
                    <a:pt x="4321" y="416212"/>
                  </a:lnTo>
                  <a:lnTo>
                    <a:pt x="16192" y="434070"/>
                  </a:lnTo>
                  <a:lnTo>
                    <a:pt x="33968" y="445998"/>
                  </a:lnTo>
                  <a:lnTo>
                    <a:pt x="56006" y="450342"/>
                  </a:lnTo>
                  <a:lnTo>
                    <a:pt x="561212" y="450342"/>
                  </a:lnTo>
                  <a:lnTo>
                    <a:pt x="582501" y="445998"/>
                  </a:lnTo>
                  <a:lnTo>
                    <a:pt x="600360" y="434070"/>
                  </a:lnTo>
                  <a:lnTo>
                    <a:pt x="608564" y="422148"/>
                  </a:lnTo>
                  <a:lnTo>
                    <a:pt x="48894" y="422148"/>
                  </a:lnTo>
                  <a:lnTo>
                    <a:pt x="45465" y="420497"/>
                  </a:lnTo>
                  <a:lnTo>
                    <a:pt x="66537" y="399288"/>
                  </a:lnTo>
                  <a:lnTo>
                    <a:pt x="27939" y="399288"/>
                  </a:lnTo>
                  <a:lnTo>
                    <a:pt x="27939" y="51053"/>
                  </a:lnTo>
                  <a:lnTo>
                    <a:pt x="66542" y="51053"/>
                  </a:lnTo>
                  <a:lnTo>
                    <a:pt x="45465" y="29845"/>
                  </a:lnTo>
                  <a:lnTo>
                    <a:pt x="48894" y="28194"/>
                  </a:lnTo>
                  <a:lnTo>
                    <a:pt x="608564" y="28194"/>
                  </a:lnTo>
                  <a:lnTo>
                    <a:pt x="600360" y="16271"/>
                  </a:lnTo>
                  <a:lnTo>
                    <a:pt x="582501" y="4343"/>
                  </a:lnTo>
                  <a:lnTo>
                    <a:pt x="561212" y="0"/>
                  </a:lnTo>
                  <a:close/>
                </a:path>
                <a:path w="617220" h="450850">
                  <a:moveTo>
                    <a:pt x="433592" y="244475"/>
                  </a:moveTo>
                  <a:lnTo>
                    <a:pt x="395096" y="244475"/>
                  </a:lnTo>
                  <a:lnTo>
                    <a:pt x="569975" y="420497"/>
                  </a:lnTo>
                  <a:lnTo>
                    <a:pt x="566546" y="422148"/>
                  </a:lnTo>
                  <a:lnTo>
                    <a:pt x="608564" y="422148"/>
                  </a:lnTo>
                  <a:lnTo>
                    <a:pt x="612647" y="416212"/>
                  </a:lnTo>
                  <a:lnTo>
                    <a:pt x="616144" y="399288"/>
                  </a:lnTo>
                  <a:lnTo>
                    <a:pt x="587501" y="399288"/>
                  </a:lnTo>
                  <a:lnTo>
                    <a:pt x="433592" y="244475"/>
                  </a:lnTo>
                  <a:close/>
                </a:path>
                <a:path w="617220" h="450850">
                  <a:moveTo>
                    <a:pt x="66542" y="51053"/>
                  </a:moveTo>
                  <a:lnTo>
                    <a:pt x="27939" y="51053"/>
                  </a:lnTo>
                  <a:lnTo>
                    <a:pt x="201040" y="225171"/>
                  </a:lnTo>
                  <a:lnTo>
                    <a:pt x="27939" y="399288"/>
                  </a:lnTo>
                  <a:lnTo>
                    <a:pt x="66537" y="399288"/>
                  </a:lnTo>
                  <a:lnTo>
                    <a:pt x="220344" y="244475"/>
                  </a:lnTo>
                  <a:lnTo>
                    <a:pt x="258758" y="244475"/>
                  </a:lnTo>
                  <a:lnTo>
                    <a:pt x="66542" y="51053"/>
                  </a:lnTo>
                  <a:close/>
                </a:path>
                <a:path w="617220" h="450850">
                  <a:moveTo>
                    <a:pt x="616144" y="51053"/>
                  </a:moveTo>
                  <a:lnTo>
                    <a:pt x="587501" y="51053"/>
                  </a:lnTo>
                  <a:lnTo>
                    <a:pt x="589279" y="52832"/>
                  </a:lnTo>
                  <a:lnTo>
                    <a:pt x="589279" y="397510"/>
                  </a:lnTo>
                  <a:lnTo>
                    <a:pt x="587501" y="399288"/>
                  </a:lnTo>
                  <a:lnTo>
                    <a:pt x="616144" y="399288"/>
                  </a:lnTo>
                  <a:lnTo>
                    <a:pt x="617219" y="394081"/>
                  </a:lnTo>
                  <a:lnTo>
                    <a:pt x="617219" y="56261"/>
                  </a:lnTo>
                  <a:lnTo>
                    <a:pt x="616144" y="51053"/>
                  </a:lnTo>
                  <a:close/>
                </a:path>
                <a:path w="617220" h="450850">
                  <a:moveTo>
                    <a:pt x="258758" y="244475"/>
                  </a:moveTo>
                  <a:lnTo>
                    <a:pt x="220344" y="244475"/>
                  </a:lnTo>
                  <a:lnTo>
                    <a:pt x="269239" y="293751"/>
                  </a:lnTo>
                  <a:lnTo>
                    <a:pt x="277735" y="300678"/>
                  </a:lnTo>
                  <a:lnTo>
                    <a:pt x="287194" y="305641"/>
                  </a:lnTo>
                  <a:lnTo>
                    <a:pt x="297297" y="308627"/>
                  </a:lnTo>
                  <a:lnTo>
                    <a:pt x="307720" y="309626"/>
                  </a:lnTo>
                  <a:lnTo>
                    <a:pt x="318144" y="308627"/>
                  </a:lnTo>
                  <a:lnTo>
                    <a:pt x="328247" y="305641"/>
                  </a:lnTo>
                  <a:lnTo>
                    <a:pt x="337706" y="300678"/>
                  </a:lnTo>
                  <a:lnTo>
                    <a:pt x="346201" y="293751"/>
                  </a:lnTo>
                  <a:lnTo>
                    <a:pt x="358425" y="281432"/>
                  </a:lnTo>
                  <a:lnTo>
                    <a:pt x="300735" y="281432"/>
                  </a:lnTo>
                  <a:lnTo>
                    <a:pt x="293750" y="278003"/>
                  </a:lnTo>
                  <a:lnTo>
                    <a:pt x="288543" y="274447"/>
                  </a:lnTo>
                  <a:lnTo>
                    <a:pt x="258758" y="244475"/>
                  </a:lnTo>
                  <a:close/>
                </a:path>
                <a:path w="617220" h="450850">
                  <a:moveTo>
                    <a:pt x="608564" y="28194"/>
                  </a:moveTo>
                  <a:lnTo>
                    <a:pt x="566546" y="28194"/>
                  </a:lnTo>
                  <a:lnTo>
                    <a:pt x="569975" y="29845"/>
                  </a:lnTo>
                  <a:lnTo>
                    <a:pt x="327024" y="274447"/>
                  </a:lnTo>
                  <a:lnTo>
                    <a:pt x="321690" y="278003"/>
                  </a:lnTo>
                  <a:lnTo>
                    <a:pt x="314705" y="281432"/>
                  </a:lnTo>
                  <a:lnTo>
                    <a:pt x="358425" y="281432"/>
                  </a:lnTo>
                  <a:lnTo>
                    <a:pt x="395096" y="244475"/>
                  </a:lnTo>
                  <a:lnTo>
                    <a:pt x="433592" y="244475"/>
                  </a:lnTo>
                  <a:lnTo>
                    <a:pt x="414400" y="225171"/>
                  </a:lnTo>
                  <a:lnTo>
                    <a:pt x="587501" y="51053"/>
                  </a:lnTo>
                  <a:lnTo>
                    <a:pt x="616144" y="51053"/>
                  </a:lnTo>
                  <a:lnTo>
                    <a:pt x="612647" y="34129"/>
                  </a:lnTo>
                  <a:lnTo>
                    <a:pt x="608564" y="28194"/>
                  </a:lnTo>
                  <a:close/>
                </a:path>
              </a:pathLst>
            </a:custGeom>
            <a:solidFill>
              <a:srgbClr val="C4FA3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6842" y="4603242"/>
              <a:ext cx="490727" cy="75971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49883" y="2528570"/>
            <a:ext cx="3239135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 b="1">
                <a:solidFill>
                  <a:srgbClr val="FFFFFF"/>
                </a:solidFill>
                <a:latin typeface="Arial"/>
                <a:cs typeface="Arial"/>
              </a:rPr>
              <a:t>Thanks!</a:t>
            </a:r>
            <a:endParaRPr sz="6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68183" y="4626609"/>
            <a:ext cx="3254375" cy="544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Us: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environmentalprotectionnetwork.org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Projects</a:t>
            </a:r>
            <a:r>
              <a:rPr dirty="0" spc="-2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Requiring</a:t>
            </a:r>
            <a:r>
              <a:rPr dirty="0" spc="-1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a</a:t>
            </a:r>
            <a:r>
              <a:rPr dirty="0" spc="-15">
                <a:solidFill>
                  <a:srgbClr val="1F313B"/>
                </a:solidFill>
              </a:rPr>
              <a:t> </a:t>
            </a:r>
            <a:r>
              <a:rPr dirty="0" spc="-20"/>
              <a:t>QAPP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1689" y="1237499"/>
            <a:ext cx="5281930" cy="445579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100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Superfund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Brownfields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Water</a:t>
            </a:r>
            <a:r>
              <a:rPr dirty="0" sz="2800" spc="-9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800" spc="-8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Monitoring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r>
              <a:rPr dirty="0" sz="2800" spc="-8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Justice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94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Climate</a:t>
            </a:r>
            <a:r>
              <a:rPr dirty="0" sz="2800" spc="-1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Pollution</a:t>
            </a:r>
            <a:r>
              <a:rPr dirty="0" sz="2800" spc="-1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Reduction</a:t>
            </a:r>
            <a:r>
              <a:rPr dirty="0" sz="2800" spc="-1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1F313B"/>
                </a:solidFill>
                <a:latin typeface="Arial"/>
                <a:cs typeface="Arial"/>
              </a:rPr>
              <a:t>Act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005"/>
              </a:spcBef>
              <a:buClr>
                <a:srgbClr val="8312FF"/>
              </a:buClr>
              <a:buFont typeface="Arial Unicode MS"/>
              <a:buChar char="▪"/>
              <a:tabLst>
                <a:tab pos="240665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Nonpoint</a:t>
            </a:r>
            <a:r>
              <a:rPr dirty="0" sz="2800" spc="-10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Source</a:t>
            </a:r>
            <a:r>
              <a:rPr dirty="0" sz="2800" spc="-114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(319)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Long</a:t>
            </a:r>
            <a:r>
              <a:rPr dirty="0" sz="2800" spc="-7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Island</a:t>
            </a:r>
            <a:r>
              <a:rPr dirty="0" sz="2800" spc="-8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Sound</a:t>
            </a: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Lake</a:t>
            </a:r>
            <a:r>
              <a:rPr dirty="0" sz="2800" spc="-11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Champlain</a:t>
            </a:r>
            <a:r>
              <a:rPr dirty="0" sz="2800" spc="-10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1F313B"/>
                </a:solidFill>
                <a:latin typeface="Arial"/>
                <a:cs typeface="Arial"/>
              </a:rPr>
              <a:t>Basin</a:t>
            </a:r>
            <a:r>
              <a:rPr dirty="0" sz="2800" spc="-11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1F313B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Introduction:</a:t>
            </a:r>
            <a:r>
              <a:rPr dirty="0" spc="-55">
                <a:solidFill>
                  <a:srgbClr val="1F313B"/>
                </a:solidFill>
              </a:rPr>
              <a:t> </a:t>
            </a:r>
            <a:r>
              <a:rPr dirty="0"/>
              <a:t>EPA's</a:t>
            </a:r>
            <a:r>
              <a:rPr dirty="0" spc="-40"/>
              <a:t> </a:t>
            </a:r>
            <a:r>
              <a:rPr dirty="0"/>
              <a:t>Quality</a:t>
            </a:r>
            <a:r>
              <a:rPr dirty="0" spc="-40"/>
              <a:t> </a:t>
            </a:r>
            <a:r>
              <a:rPr dirty="0" spc="-10"/>
              <a:t>Program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1689" y="1223771"/>
            <a:ext cx="9758680" cy="284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u="sng" sz="2000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Objective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: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Manages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collection,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production,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evaluation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or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use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spc="-10" b="1">
                <a:solidFill>
                  <a:srgbClr val="1F313B"/>
                </a:solidFill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u="sng" sz="2000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Primary</a:t>
            </a:r>
            <a:r>
              <a:rPr dirty="0" u="sng" sz="2000" spc="-50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goal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: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Ensure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that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are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known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documented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quantity</a:t>
            </a:r>
            <a:r>
              <a:rPr dirty="0" sz="2000" spc="-30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000" spc="-40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support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intended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use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information.</a:t>
            </a:r>
            <a:endParaRPr sz="2000">
              <a:latin typeface="Arial"/>
              <a:cs typeface="Arial"/>
            </a:endParaRPr>
          </a:p>
          <a:p>
            <a:pPr marL="240029" marR="115570" indent="-227329">
              <a:lnSpc>
                <a:spcPct val="100000"/>
              </a:lnSpc>
              <a:spcBef>
                <a:spcPts val="995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Under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EPA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Program,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EPA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offices/</a:t>
            </a:r>
            <a:r>
              <a:rPr dirty="0" sz="2000" spc="-7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organizations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develop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implement 	supporting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programs.</a:t>
            </a:r>
            <a:endParaRPr sz="2000">
              <a:latin typeface="Arial"/>
              <a:cs typeface="Arial"/>
            </a:endParaRPr>
          </a:p>
          <a:p>
            <a:pPr marL="240029" marR="5080" indent="-2273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Recipients</a:t>
            </a:r>
            <a:r>
              <a:rPr dirty="0" sz="20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EPA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financial</a:t>
            </a:r>
            <a:r>
              <a:rPr dirty="0" sz="20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assistance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(e.g.,</a:t>
            </a:r>
            <a:r>
              <a:rPr dirty="0" sz="2000" spc="-7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grantees)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must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implement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conforming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1848" y="4358640"/>
            <a:ext cx="8270748" cy="2179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458" y="277621"/>
            <a:ext cx="1006348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Environmental</a:t>
            </a:r>
            <a:r>
              <a:rPr dirty="0" spc="-50"/>
              <a:t> </a:t>
            </a:r>
            <a:r>
              <a:rPr dirty="0"/>
              <a:t>Information</a:t>
            </a:r>
            <a:r>
              <a:rPr dirty="0" spc="-50"/>
              <a:t> </a:t>
            </a:r>
            <a:r>
              <a:rPr dirty="0"/>
              <a:t>&amp;</a:t>
            </a:r>
            <a:r>
              <a:rPr dirty="0" spc="-45"/>
              <a:t> </a:t>
            </a:r>
            <a:r>
              <a:rPr dirty="0"/>
              <a:t>Environmental</a:t>
            </a:r>
            <a:r>
              <a:rPr dirty="0" spc="-50"/>
              <a:t> </a:t>
            </a:r>
            <a:r>
              <a:rPr dirty="0" spc="-10"/>
              <a:t>Technology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866" y="1114805"/>
            <a:ext cx="4601845" cy="553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30810" indent="-228600">
              <a:lnSpc>
                <a:spcPct val="100000"/>
              </a:lnSpc>
              <a:spcBef>
                <a:spcPts val="100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sz="1800" b="1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r>
              <a:rPr dirty="0" sz="1800" spc="-2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: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18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describe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environmental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processes</a:t>
            </a:r>
            <a:r>
              <a:rPr dirty="0" sz="1800" spc="-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or</a:t>
            </a:r>
            <a:r>
              <a:rPr dirty="0" sz="1800" spc="-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conditions</a:t>
            </a:r>
            <a:r>
              <a:rPr dirty="0" sz="18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which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 support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EPA's</a:t>
            </a:r>
            <a:r>
              <a:rPr dirty="0" sz="18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mission</a:t>
            </a:r>
            <a:r>
              <a:rPr dirty="0" sz="18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protecting</a:t>
            </a:r>
            <a:r>
              <a:rPr dirty="0" sz="18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human</a:t>
            </a:r>
            <a:r>
              <a:rPr dirty="0" sz="18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health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 environment.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994"/>
              </a:spcBef>
              <a:buClr>
                <a:srgbClr val="8312FF"/>
              </a:buClr>
              <a:buFont typeface="Arial Unicode MS"/>
              <a:buChar char="▪"/>
              <a:tabLst>
                <a:tab pos="240665" algn="l"/>
              </a:tabLst>
            </a:pP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Examples:</a:t>
            </a:r>
            <a:endParaRPr sz="1800">
              <a:latin typeface="Arial"/>
              <a:cs typeface="Arial"/>
            </a:endParaRPr>
          </a:p>
          <a:p>
            <a:pPr marL="474345" marR="966469" indent="-236220">
              <a:lnSpc>
                <a:spcPct val="100000"/>
              </a:lnSpc>
              <a:spcBef>
                <a:spcPts val="505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305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Measurement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of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environmental parameters</a:t>
            </a:r>
            <a:endParaRPr sz="1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495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280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Analytical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results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 environmental</a:t>
            </a:r>
            <a:endParaRPr sz="1800">
              <a:latin typeface="Arial"/>
              <a:cs typeface="Arial"/>
            </a:endParaRPr>
          </a:p>
          <a:p>
            <a:pPr marL="474345">
              <a:lnSpc>
                <a:spcPct val="100000"/>
              </a:lnSpc>
            </a:pP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conditions</a:t>
            </a:r>
            <a:endParaRPr sz="1800">
              <a:latin typeface="Arial"/>
              <a:cs typeface="Arial"/>
            </a:endParaRPr>
          </a:p>
          <a:p>
            <a:pPr marL="474345" marR="5080" indent="-236220">
              <a:lnSpc>
                <a:spcPct val="100000"/>
              </a:lnSpc>
              <a:spcBef>
                <a:spcPts val="500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270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collected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from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chemical,</a:t>
            </a:r>
            <a:r>
              <a:rPr dirty="0" sz="18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physical,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or</a:t>
            </a:r>
            <a:r>
              <a:rPr dirty="0" sz="18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biological</a:t>
            </a:r>
            <a:r>
              <a:rPr dirty="0" sz="18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samples</a:t>
            </a:r>
            <a:endParaRPr sz="1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505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285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Databases,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surveys,</a:t>
            </a:r>
            <a:r>
              <a:rPr dirty="0" sz="1800" spc="-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literature</a:t>
            </a:r>
            <a:endParaRPr sz="1800">
              <a:latin typeface="Arial"/>
              <a:cs typeface="Arial"/>
            </a:endParaRPr>
          </a:p>
          <a:p>
            <a:pPr marL="474345" marR="396240" indent="-236220">
              <a:lnSpc>
                <a:spcPct val="100000"/>
              </a:lnSpc>
              <a:spcBef>
                <a:spcPts val="500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305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Tools, instruments, observations,</a:t>
            </a:r>
            <a:r>
              <a:rPr dirty="0" sz="18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lab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operations</a:t>
            </a:r>
            <a:endParaRPr sz="1800">
              <a:latin typeface="Arial"/>
              <a:cs typeface="Arial"/>
            </a:endParaRPr>
          </a:p>
          <a:p>
            <a:pPr marL="474345" marR="30480" indent="-236220">
              <a:lnSpc>
                <a:spcPct val="100000"/>
              </a:lnSpc>
              <a:spcBef>
                <a:spcPts val="495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275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Models,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geographic</a:t>
            </a:r>
            <a:r>
              <a:rPr dirty="0" sz="18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18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systems (GIS)</a:t>
            </a:r>
            <a:endParaRPr sz="1800">
              <a:latin typeface="Arial"/>
              <a:cs typeface="Arial"/>
            </a:endParaRPr>
          </a:p>
          <a:p>
            <a:pPr marL="238125">
              <a:lnSpc>
                <a:spcPct val="100000"/>
              </a:lnSpc>
              <a:spcBef>
                <a:spcPts val="505"/>
              </a:spcBef>
            </a:pPr>
            <a:r>
              <a:rPr dirty="0" sz="1800">
                <a:solidFill>
                  <a:srgbClr val="5600C9"/>
                </a:solidFill>
                <a:latin typeface="Arial"/>
                <a:cs typeface="Arial"/>
              </a:rPr>
              <a:t>−</a:t>
            </a:r>
            <a:r>
              <a:rPr dirty="0" sz="1800" spc="285">
                <a:solidFill>
                  <a:srgbClr val="5600C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F313B"/>
                </a:solidFill>
                <a:latin typeface="Arial"/>
                <a:cs typeface="Arial"/>
              </a:rPr>
              <a:t>Habitat</a:t>
            </a:r>
            <a:r>
              <a:rPr dirty="0" sz="18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F313B"/>
                </a:solidFill>
                <a:latin typeface="Arial"/>
                <a:cs typeface="Arial"/>
              </a:rPr>
              <a:t>assessments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b="1">
                <a:latin typeface="Arial"/>
                <a:cs typeface="Arial"/>
              </a:rPr>
              <a:t>Environmental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Technology:</a:t>
            </a:r>
            <a:r>
              <a:rPr dirty="0" spc="-15" b="1">
                <a:latin typeface="Arial"/>
                <a:cs typeface="Arial"/>
              </a:rPr>
              <a:t> </a:t>
            </a:r>
            <a:r>
              <a:rPr dirty="0"/>
              <a:t>An</a:t>
            </a:r>
            <a:r>
              <a:rPr dirty="0" spc="-20"/>
              <a:t> all- </a:t>
            </a:r>
            <a:r>
              <a:rPr dirty="0"/>
              <a:t>inclusive</a:t>
            </a:r>
            <a:r>
              <a:rPr dirty="0" spc="-30"/>
              <a:t> </a:t>
            </a:r>
            <a:r>
              <a:rPr dirty="0"/>
              <a:t>term</a:t>
            </a:r>
            <a:r>
              <a:rPr dirty="0" spc="-1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systems,</a:t>
            </a:r>
            <a:r>
              <a:rPr dirty="0" spc="-15"/>
              <a:t> </a:t>
            </a:r>
            <a:r>
              <a:rPr dirty="0"/>
              <a:t>devices</a:t>
            </a:r>
            <a:r>
              <a:rPr dirty="0" spc="-15"/>
              <a:t> </a:t>
            </a:r>
            <a:r>
              <a:rPr dirty="0" spc="-25"/>
              <a:t>and </a:t>
            </a:r>
            <a:r>
              <a:rPr dirty="0"/>
              <a:t>their</a:t>
            </a:r>
            <a:r>
              <a:rPr dirty="0" spc="-20"/>
              <a:t> </a:t>
            </a:r>
            <a:r>
              <a:rPr dirty="0"/>
              <a:t>components</a:t>
            </a:r>
            <a:r>
              <a:rPr dirty="0" spc="-35"/>
              <a:t> </a:t>
            </a:r>
            <a:r>
              <a:rPr dirty="0"/>
              <a:t>(including</a:t>
            </a:r>
            <a:r>
              <a:rPr dirty="0" spc="-30"/>
              <a:t> </a:t>
            </a:r>
            <a:r>
              <a:rPr dirty="0" spc="-10"/>
              <a:t>hardware, </a:t>
            </a:r>
            <a:r>
              <a:rPr dirty="0"/>
              <a:t>methods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techniques)</a:t>
            </a:r>
            <a:r>
              <a:rPr dirty="0" spc="-20"/>
              <a:t> </a:t>
            </a:r>
            <a:r>
              <a:rPr dirty="0"/>
              <a:t>that</a:t>
            </a:r>
            <a:r>
              <a:rPr dirty="0" spc="-10"/>
              <a:t> remove </a:t>
            </a:r>
            <a:r>
              <a:rPr dirty="0"/>
              <a:t>pollutants</a:t>
            </a:r>
            <a:r>
              <a:rPr dirty="0" spc="-25"/>
              <a:t> </a:t>
            </a:r>
            <a:r>
              <a:rPr dirty="0"/>
              <a:t>and/or</a:t>
            </a:r>
            <a:r>
              <a:rPr dirty="0" spc="-20"/>
              <a:t> </a:t>
            </a:r>
            <a:r>
              <a:rPr dirty="0"/>
              <a:t>contaminants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10"/>
              <a:t> prevent </a:t>
            </a:r>
            <a:r>
              <a:rPr dirty="0"/>
              <a:t>them</a:t>
            </a:r>
            <a:r>
              <a:rPr dirty="0" spc="-15"/>
              <a:t> </a:t>
            </a:r>
            <a:r>
              <a:rPr dirty="0"/>
              <a:t>from</a:t>
            </a:r>
            <a:r>
              <a:rPr dirty="0" spc="-10"/>
              <a:t> </a:t>
            </a:r>
            <a:r>
              <a:rPr dirty="0"/>
              <a:t>entering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0"/>
              <a:t> environment.</a:t>
            </a:r>
          </a:p>
          <a:p>
            <a:pPr marL="240665" indent="-227965">
              <a:lnSpc>
                <a:spcPct val="100000"/>
              </a:lnSpc>
              <a:spcBef>
                <a:spcPts val="1995"/>
              </a:spcBef>
              <a:buClr>
                <a:srgbClr val="8312FF"/>
              </a:buClr>
              <a:buFont typeface="Arial Unicode MS"/>
              <a:buChar char="▪"/>
              <a:tabLst>
                <a:tab pos="240665" algn="l"/>
              </a:tabLst>
            </a:pPr>
            <a:r>
              <a:rPr dirty="0" spc="-10"/>
              <a:t>Examples:</a:t>
            </a:r>
          </a:p>
          <a:p>
            <a:pPr marL="238125">
              <a:lnSpc>
                <a:spcPct val="100000"/>
              </a:lnSpc>
              <a:spcBef>
                <a:spcPts val="1500"/>
              </a:spcBef>
            </a:pPr>
            <a:r>
              <a:rPr dirty="0">
                <a:solidFill>
                  <a:srgbClr val="5600C9"/>
                </a:solidFill>
              </a:rPr>
              <a:t>−</a:t>
            </a:r>
            <a:r>
              <a:rPr dirty="0" spc="280">
                <a:solidFill>
                  <a:srgbClr val="5600C9"/>
                </a:solidFill>
              </a:rPr>
              <a:t> </a:t>
            </a:r>
            <a:r>
              <a:rPr dirty="0"/>
              <a:t>Pollution</a:t>
            </a:r>
            <a:r>
              <a:rPr dirty="0" spc="-30"/>
              <a:t> </a:t>
            </a:r>
            <a:r>
              <a:rPr dirty="0" spc="-10"/>
              <a:t>monitoring</a:t>
            </a:r>
          </a:p>
          <a:p>
            <a:pPr marL="238125">
              <a:lnSpc>
                <a:spcPct val="100000"/>
              </a:lnSpc>
              <a:spcBef>
                <a:spcPts val="1505"/>
              </a:spcBef>
            </a:pPr>
            <a:r>
              <a:rPr dirty="0">
                <a:solidFill>
                  <a:srgbClr val="5600C9"/>
                </a:solidFill>
              </a:rPr>
              <a:t>−</a:t>
            </a:r>
            <a:r>
              <a:rPr dirty="0" spc="290">
                <a:solidFill>
                  <a:srgbClr val="5600C9"/>
                </a:solidFill>
              </a:rPr>
              <a:t> </a:t>
            </a:r>
            <a:r>
              <a:rPr dirty="0"/>
              <a:t>Waste</a:t>
            </a:r>
            <a:r>
              <a:rPr dirty="0" spc="-10"/>
              <a:t> </a:t>
            </a:r>
            <a:r>
              <a:rPr dirty="0"/>
              <a:t>treatment</a:t>
            </a:r>
            <a:r>
              <a:rPr dirty="0" spc="-5"/>
              <a:t> </a:t>
            </a:r>
            <a:r>
              <a:rPr dirty="0" spc="-10"/>
              <a:t>processes</a:t>
            </a:r>
          </a:p>
          <a:p>
            <a:pPr marL="238125">
              <a:lnSpc>
                <a:spcPct val="100000"/>
              </a:lnSpc>
              <a:spcBef>
                <a:spcPts val="1500"/>
              </a:spcBef>
            </a:pPr>
            <a:r>
              <a:rPr dirty="0">
                <a:solidFill>
                  <a:srgbClr val="5600C9"/>
                </a:solidFill>
              </a:rPr>
              <a:t>−</a:t>
            </a:r>
            <a:r>
              <a:rPr dirty="0" spc="285">
                <a:solidFill>
                  <a:srgbClr val="5600C9"/>
                </a:solidFill>
              </a:rPr>
              <a:t> </a:t>
            </a:r>
            <a:r>
              <a:rPr dirty="0"/>
              <a:t>Site</a:t>
            </a:r>
            <a:r>
              <a:rPr dirty="0" spc="-5"/>
              <a:t> </a:t>
            </a:r>
            <a:r>
              <a:rPr dirty="0" spc="-10"/>
              <a:t>remediation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>
                <a:solidFill>
                  <a:srgbClr val="1F313B"/>
                </a:solidFill>
              </a:rPr>
              <a:t>Agenda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821689" y="1233403"/>
            <a:ext cx="10466070" cy="272923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255270" indent="-252729">
              <a:lnSpc>
                <a:spcPct val="100000"/>
              </a:lnSpc>
              <a:spcBef>
                <a:spcPts val="1105"/>
              </a:spcBef>
              <a:buClr>
                <a:srgbClr val="8312FF"/>
              </a:buClr>
              <a:buSzPct val="87500"/>
              <a:buFont typeface="Arial Unicode MS"/>
              <a:buChar char="▪"/>
              <a:tabLst>
                <a:tab pos="255270" algn="l"/>
              </a:tabLst>
            </a:pP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Introduction</a:t>
            </a:r>
            <a:r>
              <a:rPr dirty="0" sz="36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3600" spc="-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QAPPs</a:t>
            </a:r>
            <a:r>
              <a:rPr dirty="0" sz="36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3600" spc="-1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EPA's</a:t>
            </a:r>
            <a:r>
              <a:rPr dirty="0" sz="36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36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1F313B"/>
                </a:solidFill>
                <a:latin typeface="Arial"/>
                <a:cs typeface="Arial"/>
              </a:rPr>
              <a:t>Program</a:t>
            </a:r>
            <a:endParaRPr sz="3600">
              <a:latin typeface="Arial"/>
              <a:cs typeface="Arial"/>
            </a:endParaRPr>
          </a:p>
          <a:p>
            <a:pPr marL="255270" indent="-252729">
              <a:lnSpc>
                <a:spcPct val="100000"/>
              </a:lnSpc>
              <a:spcBef>
                <a:spcPts val="1005"/>
              </a:spcBef>
              <a:buClr>
                <a:srgbClr val="8312FF"/>
              </a:buClr>
              <a:buSzPct val="87500"/>
              <a:buFont typeface="Arial Unicode MS"/>
              <a:buChar char="▪"/>
              <a:tabLst>
                <a:tab pos="255270" algn="l"/>
              </a:tabLst>
            </a:pP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'QAPP or Not' </a:t>
            </a:r>
            <a:r>
              <a:rPr dirty="0" sz="3600" spc="-10">
                <a:solidFill>
                  <a:srgbClr val="1F313B"/>
                </a:solidFill>
                <a:latin typeface="Arial"/>
                <a:cs typeface="Arial"/>
              </a:rPr>
              <a:t>examples</a:t>
            </a:r>
            <a:endParaRPr sz="3600">
              <a:latin typeface="Arial"/>
              <a:cs typeface="Arial"/>
            </a:endParaRPr>
          </a:p>
          <a:p>
            <a:pPr marL="255270" indent="-2527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SzPct val="87500"/>
              <a:buFont typeface="Arial Unicode MS"/>
              <a:buChar char="▪"/>
              <a:tabLst>
                <a:tab pos="255270" algn="l"/>
              </a:tabLst>
            </a:pP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Translating</a:t>
            </a:r>
            <a:r>
              <a:rPr dirty="0" sz="36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Workplans</a:t>
            </a:r>
            <a:r>
              <a:rPr dirty="0" sz="3600" spc="-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to </a:t>
            </a:r>
            <a:r>
              <a:rPr dirty="0" sz="3600" spc="-10">
                <a:solidFill>
                  <a:srgbClr val="1F313B"/>
                </a:solidFill>
                <a:latin typeface="Arial"/>
                <a:cs typeface="Arial"/>
              </a:rPr>
              <a:t>QAPPs</a:t>
            </a:r>
            <a:endParaRPr sz="3600">
              <a:latin typeface="Arial"/>
              <a:cs typeface="Arial"/>
            </a:endParaRPr>
          </a:p>
          <a:p>
            <a:pPr marL="255270" indent="-252729">
              <a:lnSpc>
                <a:spcPct val="100000"/>
              </a:lnSpc>
              <a:spcBef>
                <a:spcPts val="994"/>
              </a:spcBef>
              <a:buClr>
                <a:srgbClr val="8312FF"/>
              </a:buClr>
              <a:buSzPct val="87500"/>
              <a:buFont typeface="Arial Unicode MS"/>
              <a:buChar char="▪"/>
              <a:tabLst>
                <a:tab pos="255270" algn="l"/>
              </a:tabLst>
            </a:pP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36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TRC/EPN</a:t>
            </a:r>
            <a:r>
              <a:rPr dirty="0" sz="36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1F313B"/>
                </a:solidFill>
                <a:latin typeface="Arial"/>
                <a:cs typeface="Arial"/>
              </a:rPr>
              <a:t>Can</a:t>
            </a:r>
            <a:r>
              <a:rPr dirty="0" sz="3600" spc="-1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1F313B"/>
                </a:solidFill>
                <a:latin typeface="Arial"/>
                <a:cs typeface="Arial"/>
              </a:rPr>
              <a:t>Help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135380">
              <a:lnSpc>
                <a:spcPct val="100000"/>
              </a:lnSpc>
              <a:spcBef>
                <a:spcPts val="95"/>
              </a:spcBef>
            </a:pPr>
            <a:r>
              <a:rPr dirty="0"/>
              <a:t>Quality</a:t>
            </a:r>
            <a:r>
              <a:rPr dirty="0" spc="-10"/>
              <a:t> </a:t>
            </a:r>
            <a:r>
              <a:rPr dirty="0"/>
              <a:t>Assurance</a:t>
            </a:r>
            <a:r>
              <a:rPr dirty="0" spc="-25"/>
              <a:t> </a:t>
            </a:r>
            <a:r>
              <a:rPr dirty="0"/>
              <a:t>Project</a:t>
            </a:r>
            <a:r>
              <a:rPr dirty="0" spc="-10"/>
              <a:t> </a:t>
            </a:r>
            <a:r>
              <a:rPr dirty="0"/>
              <a:t>Plans</a:t>
            </a:r>
            <a:r>
              <a:rPr dirty="0" spc="-10"/>
              <a:t> (QAPPs)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1689" y="1367282"/>
            <a:ext cx="9776460" cy="4241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95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QAPP</a:t>
            </a:r>
            <a:r>
              <a:rPr dirty="0" sz="2000" spc="-3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(kwapp,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kwopp,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F313B"/>
                </a:solidFill>
                <a:latin typeface="Arial"/>
                <a:cs typeface="Arial"/>
              </a:rPr>
              <a:t>q-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project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plan,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F313B"/>
                </a:solidFill>
                <a:latin typeface="Arial"/>
                <a:cs typeface="Arial"/>
              </a:rPr>
              <a:t>q-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a-p-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p)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is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2000" spc="-45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systematic</a:t>
            </a:r>
            <a:r>
              <a:rPr dirty="0" u="heavy" sz="2000" spc="-50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project</a:t>
            </a:r>
            <a:r>
              <a:rPr dirty="0" u="heavy" sz="2000" spc="-45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plan</a:t>
            </a:r>
            <a:r>
              <a:rPr dirty="0" sz="2000" spc="-3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to 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ensure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that</a:t>
            </a:r>
            <a:r>
              <a:rPr dirty="0" sz="20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collected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used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in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project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are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scientifically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valid,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legally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defensible,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known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documented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quality.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005"/>
              </a:spcBef>
              <a:buClr>
                <a:srgbClr val="8312FF"/>
              </a:buClr>
              <a:buFont typeface="Arial Unicode MS"/>
              <a:buChar char="▪"/>
              <a:tabLst>
                <a:tab pos="240029" algn="l"/>
              </a:tabLst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QAPPs</a:t>
            </a:r>
            <a:r>
              <a:rPr dirty="0" sz="2000" spc="-9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provides</a:t>
            </a:r>
            <a:r>
              <a:rPr dirty="0" sz="2000" spc="-8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guidance</a:t>
            </a:r>
            <a:r>
              <a:rPr dirty="0" sz="2000" spc="-8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defining:</a:t>
            </a:r>
            <a:endParaRPr sz="2000">
              <a:latin typeface="Arial"/>
              <a:cs typeface="Arial"/>
            </a:endParaRPr>
          </a:p>
          <a:p>
            <a:pPr lvl="1" marL="467995" indent="-156845">
              <a:lnSpc>
                <a:spcPct val="100000"/>
              </a:lnSpc>
              <a:buFont typeface="Arial"/>
              <a:buChar char="•"/>
              <a:tabLst>
                <a:tab pos="467995" algn="l"/>
              </a:tabLst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WHAT</a:t>
            </a:r>
            <a:r>
              <a:rPr dirty="0" sz="2000" spc="-30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do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researchers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want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know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(what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question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is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being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asked)</a:t>
            </a:r>
            <a:endParaRPr sz="2000">
              <a:latin typeface="Arial"/>
              <a:cs typeface="Arial"/>
            </a:endParaRPr>
          </a:p>
          <a:p>
            <a:pPr lvl="1" marL="467995" indent="-156845">
              <a:lnSpc>
                <a:spcPct val="100000"/>
              </a:lnSpc>
              <a:buFont typeface="Arial"/>
              <a:buChar char="•"/>
              <a:tabLst>
                <a:tab pos="467995" algn="l"/>
              </a:tabLst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2000" spc="-4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will</a:t>
            </a:r>
            <a:r>
              <a:rPr dirty="0" sz="20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be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collected</a:t>
            </a:r>
            <a:endParaRPr sz="2000">
              <a:latin typeface="Arial"/>
              <a:cs typeface="Arial"/>
            </a:endParaRPr>
          </a:p>
          <a:p>
            <a:pPr lvl="1" marL="467995" indent="-156845">
              <a:lnSpc>
                <a:spcPct val="100000"/>
              </a:lnSpc>
              <a:buFont typeface="Arial"/>
              <a:buChar char="•"/>
              <a:tabLst>
                <a:tab pos="467995" algn="l"/>
              </a:tabLst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2000" spc="-4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will</a:t>
            </a:r>
            <a:r>
              <a:rPr dirty="0" sz="20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be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analyzed</a:t>
            </a:r>
            <a:endParaRPr sz="2000">
              <a:latin typeface="Arial"/>
              <a:cs typeface="Arial"/>
            </a:endParaRPr>
          </a:p>
          <a:p>
            <a:pPr lvl="1" marL="241300" marR="203835" indent="226695">
              <a:lnSpc>
                <a:spcPct val="100000"/>
              </a:lnSpc>
              <a:buFont typeface="Arial"/>
              <a:buChar char="•"/>
              <a:tabLst>
                <a:tab pos="467995" algn="l"/>
              </a:tabLst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2000" spc="-4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data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will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be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determined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“of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sufficient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quality”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(i.e.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“good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enough”)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answer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original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lvl="1" marL="467995" indent="-156845">
              <a:lnSpc>
                <a:spcPct val="100000"/>
              </a:lnSpc>
              <a:buFont typeface="Arial"/>
              <a:buChar char="•"/>
              <a:tabLst>
                <a:tab pos="467995" algn="l"/>
              </a:tabLst>
            </a:pP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WHO</a:t>
            </a:r>
            <a:r>
              <a:rPr dirty="0" sz="2000" spc="-3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is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responsible</a:t>
            </a:r>
            <a:r>
              <a:rPr dirty="0" sz="2000" spc="-3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for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each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task.</a:t>
            </a:r>
            <a:endParaRPr sz="2000">
              <a:latin typeface="Arial"/>
              <a:cs typeface="Arial"/>
            </a:endParaRPr>
          </a:p>
          <a:p>
            <a:pPr marL="240029" marR="60325" indent="-227329">
              <a:lnSpc>
                <a:spcPct val="100000"/>
              </a:lnSpc>
              <a:spcBef>
                <a:spcPts val="1000"/>
              </a:spcBef>
              <a:buClr>
                <a:srgbClr val="8312FF"/>
              </a:buClr>
              <a:buFont typeface="Arial Unicode MS"/>
              <a:buChar char="▪"/>
              <a:tabLst>
                <a:tab pos="241300" algn="l"/>
              </a:tabLst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For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example,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your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QAPP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might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describe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many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soil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samples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you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will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take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over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a 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	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specific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area,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how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they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will</a:t>
            </a:r>
            <a:r>
              <a:rPr dirty="0" sz="2000" spc="-2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be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collected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taken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to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lab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for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analysis,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who</a:t>
            </a:r>
            <a:r>
              <a:rPr dirty="0" sz="2000" spc="-3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is 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responsible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each</a:t>
            </a:r>
            <a:r>
              <a:rPr dirty="0" sz="2000" spc="-4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component.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416" y="277621"/>
            <a:ext cx="794194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Environmental</a:t>
            </a:r>
            <a:r>
              <a:rPr dirty="0" spc="-50"/>
              <a:t> </a:t>
            </a:r>
            <a:r>
              <a:rPr dirty="0"/>
              <a:t>Information</a:t>
            </a:r>
            <a:r>
              <a:rPr dirty="0" spc="-45"/>
              <a:t> </a:t>
            </a:r>
            <a:r>
              <a:rPr dirty="0"/>
              <a:t>Operations</a:t>
            </a:r>
            <a:r>
              <a:rPr dirty="0" spc="-50"/>
              <a:t> </a:t>
            </a:r>
            <a:r>
              <a:rPr dirty="0" spc="-10"/>
              <a:t>(EIO)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2866" y="1114044"/>
            <a:ext cx="10180955" cy="137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Definition: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collection,</a:t>
            </a:r>
            <a:r>
              <a:rPr dirty="0" sz="2000" spc="-45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production,</a:t>
            </a:r>
            <a:r>
              <a:rPr dirty="0" sz="2000" spc="-55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1F313B"/>
                </a:solidFill>
                <a:latin typeface="Arial"/>
                <a:cs typeface="Arial"/>
              </a:rPr>
              <a:t>evaluation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,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or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use</a:t>
            </a:r>
            <a:r>
              <a:rPr dirty="0" sz="2000" spc="-50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environmental</a:t>
            </a:r>
            <a:r>
              <a:rPr dirty="0" sz="2000" spc="-40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F313B"/>
                </a:solidFill>
                <a:latin typeface="Arial"/>
                <a:cs typeface="Arial"/>
              </a:rPr>
              <a:t>information</a:t>
            </a:r>
            <a:r>
              <a:rPr dirty="0" sz="2000" spc="-55" b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u="sng" sz="2000" spc="-25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by</a:t>
            </a:r>
            <a:r>
              <a:rPr dirty="0" sz="2000" spc="-25" b="1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u="sng" sz="2000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or</a:t>
            </a:r>
            <a:r>
              <a:rPr dirty="0" u="sng" sz="2000" spc="-50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2000" spc="-55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EPA</a:t>
            </a:r>
            <a:r>
              <a:rPr dirty="0" u="sng" sz="2000" spc="-25" b="1" i="1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design,</a:t>
            </a:r>
            <a:r>
              <a:rPr dirty="0" sz="2000" spc="-40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construction,</a:t>
            </a:r>
            <a:r>
              <a:rPr dirty="0" sz="2000" spc="-50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1F313B"/>
                </a:solidFill>
                <a:latin typeface="Arial"/>
                <a:cs typeface="Arial"/>
              </a:rPr>
              <a:t>operation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,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or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1F313B"/>
                </a:solidFill>
                <a:latin typeface="Arial"/>
                <a:cs typeface="Arial"/>
              </a:rPr>
              <a:t>application</a:t>
            </a:r>
            <a:r>
              <a:rPr dirty="0" sz="2000" spc="-30" i="1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1F313B"/>
                </a:solidFill>
                <a:latin typeface="Arial"/>
                <a:cs typeface="Arial"/>
              </a:rPr>
              <a:t>environmental technology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u="sng" sz="2000" spc="-10">
                <a:solidFill>
                  <a:srgbClr val="1F313B"/>
                </a:solidFill>
                <a:uFill>
                  <a:solidFill>
                    <a:srgbClr val="1F313B"/>
                  </a:solidFill>
                </a:uFill>
                <a:latin typeface="Arial"/>
                <a:cs typeface="Arial"/>
              </a:rPr>
              <a:t>Examples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2866" y="5610097"/>
            <a:ext cx="98393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All</a:t>
            </a:r>
            <a:r>
              <a:rPr dirty="0" sz="2000" spc="-4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projects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with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EIO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require</a:t>
            </a:r>
            <a:r>
              <a:rPr dirty="0" sz="2000" spc="-55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QA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documentation: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Quality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Management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Plans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(QMP),</a:t>
            </a:r>
            <a:r>
              <a:rPr dirty="0" sz="2000" spc="-7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1F313B"/>
                </a:solidFill>
                <a:latin typeface="Arial"/>
                <a:cs typeface="Arial"/>
              </a:rPr>
              <a:t>QA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Project</a:t>
            </a:r>
            <a:r>
              <a:rPr dirty="0" sz="2000" spc="-6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1F313B"/>
                </a:solidFill>
                <a:latin typeface="Arial"/>
                <a:cs typeface="Arial"/>
              </a:rPr>
              <a:t>Plans</a:t>
            </a:r>
            <a:r>
              <a:rPr dirty="0" sz="2000" spc="-50">
                <a:solidFill>
                  <a:srgbClr val="1F313B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F313B"/>
                </a:solidFill>
                <a:latin typeface="Arial"/>
                <a:cs typeface="Arial"/>
              </a:rPr>
              <a:t>(QAPP)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813816" y="2680780"/>
          <a:ext cx="10107295" cy="2724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8880"/>
                <a:gridCol w="5022214"/>
              </a:tblGrid>
              <a:tr h="2724150">
                <a:tc>
                  <a:txBody>
                    <a:bodyPr/>
                    <a:lstStyle/>
                    <a:p>
                      <a:pPr marL="31750">
                        <a:lnSpc>
                          <a:spcPts val="1989"/>
                        </a:lnSpc>
                      </a:pP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25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0" marR="175260" indent="-285750">
                        <a:lnSpc>
                          <a:spcPct val="100000"/>
                        </a:lnSpc>
                        <a:buChar char="•"/>
                        <a:tabLst>
                          <a:tab pos="317500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Ambient</a:t>
                      </a:r>
                      <a:r>
                        <a:rPr dirty="0" sz="18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monitoring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sensors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field</a:t>
                      </a:r>
                      <a:r>
                        <a:rPr dirty="0" sz="18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equipment.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0" marR="542925" indent="-285750">
                        <a:lnSpc>
                          <a:spcPct val="100000"/>
                        </a:lnSpc>
                        <a:buChar char="•"/>
                        <a:tabLst>
                          <a:tab pos="317500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Sampling</a:t>
                      </a:r>
                      <a:r>
                        <a:rPr dirty="0" sz="18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soil,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sediment,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groundwater,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or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hazardous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laboratory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analysis.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6865" indent="-285115">
                        <a:lnSpc>
                          <a:spcPct val="100000"/>
                        </a:lnSpc>
                        <a:buChar char="•"/>
                        <a:tabLst>
                          <a:tab pos="316865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Gathering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industrial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facilities.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0" marR="162560" indent="-285750">
                        <a:lnSpc>
                          <a:spcPct val="100000"/>
                        </a:lnSpc>
                        <a:buChar char="•"/>
                        <a:tabLst>
                          <a:tab pos="317500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drones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satellites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remote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sensing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8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conditions.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1989"/>
                        </a:lnSpc>
                      </a:pP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 </a:t>
                      </a:r>
                      <a:r>
                        <a:rPr dirty="0" sz="1800" spc="-1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Modeling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55930" marR="291465" indent="-285750">
                        <a:lnSpc>
                          <a:spcPct val="100000"/>
                        </a:lnSpc>
                        <a:buChar char="•"/>
                        <a:tabLst>
                          <a:tab pos="455930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Calculate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GHG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emissions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across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supply chain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55295" indent="-285115">
                        <a:lnSpc>
                          <a:spcPct val="100000"/>
                        </a:lnSpc>
                        <a:buChar char="•"/>
                        <a:tabLst>
                          <a:tab pos="455295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Calculate</a:t>
                      </a:r>
                      <a:r>
                        <a:rPr dirty="0" sz="18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GHG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reductions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interventions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Geospatial</a:t>
                      </a:r>
                      <a:r>
                        <a:rPr dirty="0" sz="1800" spc="-55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Information</a:t>
                      </a:r>
                      <a:r>
                        <a:rPr dirty="0" sz="1800" spc="-6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55295" indent="-285115">
                        <a:lnSpc>
                          <a:spcPct val="100000"/>
                        </a:lnSpc>
                        <a:buChar char="•"/>
                        <a:tabLst>
                          <a:tab pos="455295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Mapping</a:t>
                      </a:r>
                      <a:r>
                        <a:rPr dirty="0" sz="18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contaminated</a:t>
                      </a:r>
                      <a:r>
                        <a:rPr dirty="0" sz="18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sites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watershed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1750060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boundaries</a:t>
                      </a:r>
                      <a:r>
                        <a:rPr dirty="0" sz="18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GIS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tools.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r" marR="1745614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15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800" spc="-5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800" spc="-5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Storage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55930" marR="238760" indent="-285750">
                        <a:lnSpc>
                          <a:spcPct val="100000"/>
                        </a:lnSpc>
                        <a:buChar char="•"/>
                        <a:tabLst>
                          <a:tab pos="455930" algn="l"/>
                        </a:tabLst>
                      </a:pP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Entering</a:t>
                      </a:r>
                      <a:r>
                        <a:rPr dirty="0" sz="18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sampling</a:t>
                      </a:r>
                      <a:r>
                        <a:rPr dirty="0" sz="18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into</a:t>
                      </a:r>
                      <a:r>
                        <a:rPr dirty="0" sz="18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EPA-approved databases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2724150">
              <a:lnSpc>
                <a:spcPct val="100000"/>
              </a:lnSpc>
              <a:spcBef>
                <a:spcPts val="95"/>
              </a:spcBef>
            </a:pPr>
            <a:r>
              <a:rPr dirty="0"/>
              <a:t>EPA's</a:t>
            </a:r>
            <a:r>
              <a:rPr dirty="0" spc="-25"/>
              <a:t> </a:t>
            </a:r>
            <a:r>
              <a:rPr dirty="0"/>
              <a:t>Quality</a:t>
            </a:r>
            <a:r>
              <a:rPr dirty="0" spc="-20"/>
              <a:t> </a:t>
            </a:r>
            <a:r>
              <a:rPr dirty="0"/>
              <a:t>Program</a:t>
            </a:r>
            <a:r>
              <a:rPr dirty="0" spc="-35"/>
              <a:t> </a:t>
            </a:r>
            <a:r>
              <a:rPr dirty="0"/>
              <a:t>-</a:t>
            </a:r>
            <a:r>
              <a:rPr dirty="0" spc="-25"/>
              <a:t> </a:t>
            </a:r>
            <a:r>
              <a:rPr dirty="0" spc="-20">
                <a:solidFill>
                  <a:srgbClr val="1F313B"/>
                </a:solidFill>
              </a:rPr>
              <a:t>Why?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marL="241300" marR="788670" indent="-228600">
              <a:lnSpc>
                <a:spcPts val="2560"/>
              </a:lnSpc>
              <a:spcBef>
                <a:spcPts val="250"/>
              </a:spcBef>
            </a:pPr>
            <a:r>
              <a:rPr dirty="0" spc="660" b="0">
                <a:latin typeface="Apple Color Emoji"/>
                <a:cs typeface="Apple Color Emoji"/>
              </a:rPr>
              <a:t>🏆</a:t>
            </a:r>
            <a:r>
              <a:rPr dirty="0" spc="-1645" b="0">
                <a:latin typeface="Apple Color Emoji"/>
                <a:cs typeface="Apple Color Emoji"/>
              </a:rPr>
              <a:t> </a:t>
            </a:r>
            <a:r>
              <a:rPr dirty="0"/>
              <a:t>Benefits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EPA's</a:t>
            </a:r>
            <a:r>
              <a:rPr dirty="0" spc="-55"/>
              <a:t> </a:t>
            </a:r>
            <a:r>
              <a:rPr dirty="0" spc="-10"/>
              <a:t>Quality Program</a:t>
            </a:r>
          </a:p>
          <a:p>
            <a:pPr marL="12700">
              <a:lnSpc>
                <a:spcPct val="100000"/>
              </a:lnSpc>
              <a:spcBef>
                <a:spcPts val="1950"/>
              </a:spcBef>
            </a:pPr>
            <a:r>
              <a:rPr dirty="0" spc="85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85" b="0">
                <a:latin typeface="Arial"/>
                <a:cs typeface="Arial"/>
              </a:rPr>
              <a:t>Contributes</a:t>
            </a:r>
            <a:r>
              <a:rPr dirty="0" spc="-1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 successful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projects</a:t>
            </a:r>
          </a:p>
          <a:p>
            <a:pPr marL="241300" marR="297815" indent="-228600">
              <a:lnSpc>
                <a:spcPts val="2560"/>
              </a:lnSpc>
              <a:spcBef>
                <a:spcPts val="1375"/>
              </a:spcBef>
            </a:pPr>
            <a:r>
              <a:rPr dirty="0" spc="105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105" b="0">
                <a:latin typeface="Arial"/>
                <a:cs typeface="Arial"/>
              </a:rPr>
              <a:t>Increases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data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confidence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(</a:t>
            </a:r>
            <a:r>
              <a:rPr dirty="0" spc="-20" b="0" i="1">
                <a:latin typeface="Arial"/>
                <a:cs typeface="Arial"/>
              </a:rPr>
              <a:t>you </a:t>
            </a:r>
            <a:r>
              <a:rPr dirty="0" b="0" i="1">
                <a:latin typeface="Arial"/>
                <a:cs typeface="Arial"/>
              </a:rPr>
              <a:t>know</a:t>
            </a:r>
            <a:r>
              <a:rPr dirty="0" spc="-4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data</a:t>
            </a:r>
            <a:r>
              <a:rPr dirty="0" spc="-40" b="0" i="1">
                <a:latin typeface="Arial"/>
                <a:cs typeface="Arial"/>
              </a:rPr>
              <a:t> </a:t>
            </a:r>
            <a:r>
              <a:rPr dirty="0" b="0" i="1">
                <a:latin typeface="Arial"/>
                <a:cs typeface="Arial"/>
              </a:rPr>
              <a:t>are</a:t>
            </a:r>
            <a:r>
              <a:rPr dirty="0" spc="-35" b="0" i="1">
                <a:latin typeface="Arial"/>
                <a:cs typeface="Arial"/>
              </a:rPr>
              <a:t> </a:t>
            </a:r>
            <a:r>
              <a:rPr dirty="0" spc="-10" b="0" i="1">
                <a:latin typeface="Arial"/>
                <a:cs typeface="Arial"/>
              </a:rPr>
              <a:t>useful</a:t>
            </a:r>
            <a:r>
              <a:rPr dirty="0" spc="-10" b="0">
                <a:latin typeface="Arial"/>
                <a:cs typeface="Arial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pc="125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125" b="0">
                <a:latin typeface="Arial"/>
                <a:cs typeface="Arial"/>
              </a:rPr>
              <a:t>Supports</a:t>
            </a:r>
            <a:r>
              <a:rPr dirty="0" b="0">
                <a:latin typeface="Arial"/>
                <a:cs typeface="Arial"/>
              </a:rPr>
              <a:t> sound</a:t>
            </a:r>
            <a:r>
              <a:rPr dirty="0" spc="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science</a:t>
            </a: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pc="165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165" b="0">
                <a:latin typeface="Arial"/>
                <a:cs typeface="Arial"/>
              </a:rPr>
              <a:t>Boosts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efficiency</a:t>
            </a:r>
            <a:r>
              <a:rPr dirty="0" spc="-1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(</a:t>
            </a:r>
            <a:r>
              <a:rPr dirty="0" b="0" i="1">
                <a:latin typeface="Arial"/>
                <a:cs typeface="Arial"/>
              </a:rPr>
              <a:t>saves </a:t>
            </a:r>
            <a:r>
              <a:rPr dirty="0" spc="-10" b="0" i="1">
                <a:latin typeface="Arial"/>
                <a:cs typeface="Arial"/>
              </a:rPr>
              <a:t>time</a:t>
            </a:r>
            <a:r>
              <a:rPr dirty="0" spc="-10" b="0">
                <a:latin typeface="Arial"/>
                <a:cs typeface="Arial"/>
              </a:rPr>
              <a:t>)</a:t>
            </a:r>
          </a:p>
          <a:p>
            <a:pPr marL="241300" marR="34290" indent="-228600">
              <a:lnSpc>
                <a:spcPts val="2560"/>
              </a:lnSpc>
              <a:spcBef>
                <a:spcPts val="1375"/>
              </a:spcBef>
            </a:pPr>
            <a:r>
              <a:rPr dirty="0" spc="140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140" b="0">
                <a:latin typeface="Arial"/>
                <a:cs typeface="Arial"/>
              </a:rPr>
              <a:t>Reduces</a:t>
            </a:r>
            <a:r>
              <a:rPr dirty="0" b="0">
                <a:latin typeface="Arial"/>
                <a:cs typeface="Arial"/>
              </a:rPr>
              <a:t> vulnerabilities </a:t>
            </a:r>
            <a:r>
              <a:rPr dirty="0" spc="-10" b="0">
                <a:latin typeface="Arial"/>
                <a:cs typeface="Arial"/>
              </a:rPr>
              <a:t>(</a:t>
            </a:r>
            <a:r>
              <a:rPr dirty="0" spc="-10" b="0" i="1">
                <a:latin typeface="Arial"/>
                <a:cs typeface="Arial"/>
              </a:rPr>
              <a:t>financial, </a:t>
            </a:r>
            <a:r>
              <a:rPr dirty="0" b="0" i="1">
                <a:latin typeface="Arial"/>
                <a:cs typeface="Arial"/>
              </a:rPr>
              <a:t>legal, </a:t>
            </a:r>
            <a:r>
              <a:rPr dirty="0" spc="-20" b="0" i="1">
                <a:latin typeface="Arial"/>
                <a:cs typeface="Arial"/>
              </a:rPr>
              <a:t>etc.</a:t>
            </a:r>
            <a:r>
              <a:rPr dirty="0" spc="-20" b="0">
                <a:latin typeface="Arial"/>
                <a:cs typeface="Arial"/>
              </a:rPr>
              <a:t>)</a:t>
            </a:r>
          </a:p>
          <a:p>
            <a:pPr marL="241300" marR="828040" indent="-228600">
              <a:lnSpc>
                <a:spcPts val="2560"/>
              </a:lnSpc>
              <a:spcBef>
                <a:spcPts val="1300"/>
              </a:spcBef>
            </a:pPr>
            <a:r>
              <a:rPr dirty="0" spc="85" b="0">
                <a:solidFill>
                  <a:srgbClr val="8312FF"/>
                </a:solidFill>
                <a:latin typeface="Arial Unicode MS"/>
                <a:cs typeface="Arial Unicode MS"/>
              </a:rPr>
              <a:t>✔</a:t>
            </a:r>
            <a:r>
              <a:rPr dirty="0" spc="85" b="0">
                <a:latin typeface="Arial"/>
                <a:cs typeface="Arial"/>
              </a:rPr>
              <a:t>Strengthens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defensibility</a:t>
            </a:r>
            <a:r>
              <a:rPr dirty="0" spc="-25" b="0">
                <a:latin typeface="Arial"/>
                <a:cs typeface="Arial"/>
              </a:rPr>
              <a:t> of </a:t>
            </a:r>
            <a:r>
              <a:rPr dirty="0" spc="-10" b="0">
                <a:latin typeface="Arial"/>
                <a:cs typeface="Arial"/>
              </a:rPr>
              <a:t>decisions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394196" y="1430781"/>
            <a:ext cx="4186554" cy="339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4" b="1">
                <a:solidFill>
                  <a:srgbClr val="404040"/>
                </a:solidFill>
                <a:latin typeface="Arial"/>
                <a:cs typeface="Arial"/>
              </a:rPr>
              <a:t>⚠️</a:t>
            </a:r>
            <a:r>
              <a:rPr dirty="0" sz="2200" spc="-6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404040"/>
                </a:solidFill>
                <a:latin typeface="Arial"/>
                <a:cs typeface="Arial"/>
              </a:rPr>
              <a:t>Risks</a:t>
            </a:r>
            <a:r>
              <a:rPr dirty="0" sz="22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2200" spc="-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404040"/>
                </a:solidFill>
                <a:latin typeface="Arial"/>
                <a:cs typeface="Arial"/>
              </a:rPr>
              <a:t>Poor</a:t>
            </a:r>
            <a:r>
              <a:rPr dirty="0" sz="2200" spc="-10" b="1">
                <a:solidFill>
                  <a:srgbClr val="404040"/>
                </a:solidFill>
                <a:latin typeface="Arial"/>
                <a:cs typeface="Arial"/>
              </a:rPr>
              <a:t> Quality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dirty="0" sz="2200">
                <a:solidFill>
                  <a:srgbClr val="8312FF"/>
                </a:solidFill>
                <a:latin typeface="Arial"/>
                <a:cs typeface="Arial"/>
              </a:rPr>
              <a:t>×</a:t>
            </a:r>
            <a:r>
              <a:rPr dirty="0" sz="2200" spc="-130">
                <a:solidFill>
                  <a:srgbClr val="8312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Flawed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dirty="0" sz="2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→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Poor</a:t>
            </a:r>
            <a:r>
              <a:rPr dirty="0" sz="22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decisions</a:t>
            </a:r>
            <a:endParaRPr sz="2200">
              <a:latin typeface="Arial"/>
              <a:cs typeface="Arial"/>
            </a:endParaRPr>
          </a:p>
          <a:p>
            <a:pPr marL="241300" marR="487045" indent="-228600">
              <a:lnSpc>
                <a:spcPts val="2560"/>
              </a:lnSpc>
              <a:spcBef>
                <a:spcPts val="1375"/>
              </a:spcBef>
            </a:pPr>
            <a:r>
              <a:rPr dirty="0" sz="2200">
                <a:solidFill>
                  <a:srgbClr val="8312FF"/>
                </a:solidFill>
                <a:latin typeface="Arial"/>
                <a:cs typeface="Arial"/>
              </a:rPr>
              <a:t>×</a:t>
            </a:r>
            <a:r>
              <a:rPr dirty="0" sz="2200" spc="-125">
                <a:solidFill>
                  <a:srgbClr val="8312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Negative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press</a:t>
            </a:r>
            <a:r>
              <a:rPr dirty="0" sz="2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reputation damage</a:t>
            </a:r>
            <a:endParaRPr sz="2200">
              <a:latin typeface="Arial"/>
              <a:cs typeface="Arial"/>
            </a:endParaRPr>
          </a:p>
          <a:p>
            <a:pPr marL="241300" marR="300355" indent="-228600">
              <a:lnSpc>
                <a:spcPts val="2560"/>
              </a:lnSpc>
              <a:spcBef>
                <a:spcPts val="1300"/>
              </a:spcBef>
            </a:pPr>
            <a:r>
              <a:rPr dirty="0" sz="2200">
                <a:solidFill>
                  <a:srgbClr val="8312FF"/>
                </a:solidFill>
                <a:latin typeface="Arial"/>
                <a:cs typeface="Arial"/>
              </a:rPr>
              <a:t>×</a:t>
            </a:r>
            <a:r>
              <a:rPr dirty="0" sz="2200" spc="-125">
                <a:solidFill>
                  <a:srgbClr val="8312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Wasteful</a:t>
            </a:r>
            <a:r>
              <a:rPr dirty="0" sz="22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spending</a:t>
            </a:r>
            <a:r>
              <a:rPr dirty="0" sz="22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z="2200" spc="-10" i="1">
                <a:solidFill>
                  <a:srgbClr val="404040"/>
                </a:solidFill>
                <a:latin typeface="Arial"/>
                <a:cs typeface="Arial"/>
              </a:rPr>
              <a:t>repeating projects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560"/>
              </a:lnSpc>
              <a:spcBef>
                <a:spcPts val="1300"/>
              </a:spcBef>
            </a:pPr>
            <a:r>
              <a:rPr dirty="0" sz="2200">
                <a:solidFill>
                  <a:srgbClr val="8312FF"/>
                </a:solidFill>
                <a:latin typeface="Arial"/>
                <a:cs typeface="Arial"/>
              </a:rPr>
              <a:t>×</a:t>
            </a:r>
            <a:r>
              <a:rPr dirty="0" sz="2200" spc="-110">
                <a:solidFill>
                  <a:srgbClr val="8312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Legal/financial</a:t>
            </a:r>
            <a:r>
              <a:rPr dirty="0" sz="22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404040"/>
                </a:solidFill>
                <a:latin typeface="Arial"/>
                <a:cs typeface="Arial"/>
              </a:rPr>
              <a:t>challenges</a:t>
            </a:r>
            <a:r>
              <a:rPr dirty="0" sz="22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(</a:t>
            </a:r>
            <a:r>
              <a:rPr dirty="0" sz="2200" spc="-10" i="1">
                <a:solidFill>
                  <a:srgbClr val="404040"/>
                </a:solidFill>
                <a:latin typeface="Arial"/>
                <a:cs typeface="Arial"/>
              </a:rPr>
              <a:t>IQA, lawsuits</a:t>
            </a:r>
            <a:r>
              <a:rPr dirty="0" sz="2200" spc="-1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When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are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QAPPs</a:t>
            </a:r>
            <a:r>
              <a:rPr dirty="0" spc="-40">
                <a:solidFill>
                  <a:srgbClr val="1F313B"/>
                </a:solidFill>
              </a:rPr>
              <a:t> </a:t>
            </a:r>
            <a:r>
              <a:rPr dirty="0" spc="-10">
                <a:solidFill>
                  <a:srgbClr val="1F313B"/>
                </a:solidFill>
              </a:rPr>
              <a:t>required?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68933" y="1288033"/>
          <a:ext cx="9712960" cy="425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7280"/>
                <a:gridCol w="1242060"/>
                <a:gridCol w="3474719"/>
              </a:tblGrid>
              <a:tr h="902969">
                <a:tc>
                  <a:txBody>
                    <a:bodyPr/>
                    <a:lstStyle/>
                    <a:p>
                      <a:pPr marL="91440" marR="1101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Grantmakers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Subawardee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Activity 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QAPP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Needed?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</a:tr>
              <a:tr h="1289685">
                <a:tc>
                  <a:txBody>
                    <a:bodyPr/>
                    <a:lstStyle/>
                    <a:p>
                      <a:pPr marL="434340" marR="218440" indent="-3429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433705" algn="l"/>
                        </a:tabLst>
                      </a:pP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	“Key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include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sampling,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engagement,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collaboration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various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partners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…”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136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(i.e.,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direct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monitoring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sampling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media)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</a:tr>
              <a:tr h="2064385">
                <a:tc>
                  <a:txBody>
                    <a:bodyPr/>
                    <a:lstStyle/>
                    <a:p>
                      <a:pPr marL="91440" marR="527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“conduct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comprehensive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survey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residential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commercial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tribal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lands…primary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goal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gather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consumption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inform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future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investments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renewable</a:t>
                      </a:r>
                      <a:r>
                        <a:rPr dirty="0" sz="1600" spc="-6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energy"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71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(i.e.,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7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data/information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purposes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which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originally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When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are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QAPPs</a:t>
            </a:r>
            <a:r>
              <a:rPr dirty="0" spc="-40">
                <a:solidFill>
                  <a:srgbClr val="1F313B"/>
                </a:solidFill>
              </a:rPr>
              <a:t> </a:t>
            </a:r>
            <a:r>
              <a:rPr dirty="0" spc="-10">
                <a:solidFill>
                  <a:srgbClr val="1F313B"/>
                </a:solidFill>
              </a:rPr>
              <a:t>required?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814235" y="1293749"/>
          <a:ext cx="9712960" cy="425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26660"/>
                <a:gridCol w="1259205"/>
                <a:gridCol w="3337559"/>
              </a:tblGrid>
              <a:tr h="902969">
                <a:tc>
                  <a:txBody>
                    <a:bodyPr/>
                    <a:lstStyle/>
                    <a:p>
                      <a:pPr marL="91440" marR="1219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Grantmakers</a:t>
                      </a:r>
                      <a:r>
                        <a:rPr dirty="0" sz="1800" spc="-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Subawardee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Activity 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QAPP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Needed?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12FF"/>
                    </a:solidFill>
                  </a:tcPr>
                </a:tc>
              </a:tr>
              <a:tr h="1289685">
                <a:tc>
                  <a:txBody>
                    <a:bodyPr/>
                    <a:lstStyle/>
                    <a:p>
                      <a:pPr marL="91440" marR="2844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“this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empower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youth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underserved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communities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issues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curriculum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development,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teaching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training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engagement”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Unlikely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6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being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7C9FF"/>
                    </a:solidFill>
                  </a:tcPr>
                </a:tc>
              </a:tr>
              <a:tr h="2064385">
                <a:tc>
                  <a:txBody>
                    <a:bodyPr/>
                    <a:lstStyle/>
                    <a:p>
                      <a:pPr marL="91440" marR="172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4.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“Surveying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gauge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their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awareness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healthy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incentives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resources”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Unlikely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91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80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When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are</a:t>
            </a:r>
            <a:r>
              <a:rPr dirty="0" spc="-6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QAPPs</a:t>
            </a:r>
            <a:r>
              <a:rPr dirty="0" spc="-40">
                <a:solidFill>
                  <a:srgbClr val="1F313B"/>
                </a:solidFill>
              </a:rPr>
              <a:t> </a:t>
            </a:r>
            <a:r>
              <a:rPr dirty="0" spc="-10">
                <a:solidFill>
                  <a:srgbClr val="1F313B"/>
                </a:solidFill>
              </a:rPr>
              <a:t>required?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36600" y="1240536"/>
          <a:ext cx="9776460" cy="464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0"/>
                <a:gridCol w="1247139"/>
                <a:gridCol w="4725035"/>
              </a:tblGrid>
              <a:tr h="763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QAPP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Needed?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</a:tr>
              <a:tr h="2126615">
                <a:tc>
                  <a:txBody>
                    <a:bodyPr/>
                    <a:lstStyle/>
                    <a:p>
                      <a:pPr marL="91440" marR="1225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5.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Developing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distributing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7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education</a:t>
                      </a:r>
                      <a:r>
                        <a:rPr dirty="0" sz="1600" spc="-7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inform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asthma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poor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quality,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 spc="-25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36258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asking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input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optimal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stationary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monitors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Maybe...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097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distribution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education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materials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likely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QAPP.</a:t>
                      </a:r>
                      <a:r>
                        <a:rPr dirty="0" sz="1600" spc="5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survey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inform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decisions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(i.e.,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placement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monitors),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required.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</a:tr>
              <a:tr h="1753870">
                <a:tc>
                  <a:txBody>
                    <a:bodyPr/>
                    <a:lstStyle/>
                    <a:p>
                      <a:pPr algn="just" marL="91440" marR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6.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Surveying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population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gauge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their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awareness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healthy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incentives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resources,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165735">
                        <a:lnSpc>
                          <a:spcPct val="100000"/>
                        </a:lnSpc>
                      </a:pP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having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residents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perform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scratch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magnet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tests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pipes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report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results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Maybe...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940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Survey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awareness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incentives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resources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likely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considered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6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However,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presence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pipes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 marR="403860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(especially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quantitative)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1F313B"/>
                </a:solidFill>
              </a:rPr>
              <a:t>How</a:t>
            </a:r>
            <a:r>
              <a:rPr dirty="0" spc="-3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can</a:t>
            </a:r>
            <a:r>
              <a:rPr dirty="0" spc="-3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projects</a:t>
            </a:r>
            <a:r>
              <a:rPr dirty="0" spc="-2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be</a:t>
            </a:r>
            <a:r>
              <a:rPr dirty="0" spc="-4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revised</a:t>
            </a:r>
            <a:r>
              <a:rPr dirty="0" spc="-30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to</a:t>
            </a:r>
            <a:r>
              <a:rPr dirty="0" spc="-45">
                <a:solidFill>
                  <a:srgbClr val="1F313B"/>
                </a:solidFill>
              </a:rPr>
              <a:t> </a:t>
            </a:r>
            <a:r>
              <a:rPr dirty="0">
                <a:solidFill>
                  <a:srgbClr val="1F313B"/>
                </a:solidFill>
              </a:rPr>
              <a:t>minimize</a:t>
            </a:r>
            <a:r>
              <a:rPr dirty="0" spc="-30">
                <a:solidFill>
                  <a:srgbClr val="1F313B"/>
                </a:solidFill>
              </a:rPr>
              <a:t> </a:t>
            </a:r>
            <a:r>
              <a:rPr dirty="0" spc="-10">
                <a:solidFill>
                  <a:srgbClr val="1F313B"/>
                </a:solidFill>
              </a:rPr>
              <a:t>QAPPs?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36600" y="1240536"/>
          <a:ext cx="9776460" cy="4644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0"/>
                <a:gridCol w="1247139"/>
                <a:gridCol w="4725035"/>
              </a:tblGrid>
              <a:tr h="7639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QAPP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Needed?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Rationale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600C9"/>
                    </a:solidFill>
                  </a:tcPr>
                </a:tc>
              </a:tr>
              <a:tr h="2126615">
                <a:tc>
                  <a:txBody>
                    <a:bodyPr/>
                    <a:lstStyle/>
                    <a:p>
                      <a:pPr marL="91440" marR="3429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7.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Upgrading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HVAC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systems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installing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MERV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filters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improve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indoor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inside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resilience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centers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buildings </a:t>
                      </a: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collection/analysis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indoor</a:t>
                      </a:r>
                      <a:r>
                        <a:rPr dirty="0" sz="1600" spc="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outdoor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measurements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low-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cost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sensors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collection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analysis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indoor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outdoor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measurements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sensors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necessary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show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removing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PM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commercially</a:t>
                      </a:r>
                      <a:r>
                        <a:rPr dirty="0" sz="1600" spc="-5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dirty="0" sz="1600" spc="-5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technologies?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just" marL="91440" marR="116205">
                        <a:lnSpc>
                          <a:spcPct val="100000"/>
                        </a:lnSpc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avoid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indoor/outdoor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air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were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collected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analyzed?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C9EB"/>
                    </a:solidFill>
                  </a:tcPr>
                </a:tc>
              </a:tr>
              <a:tr h="1753870">
                <a:tc>
                  <a:txBody>
                    <a:bodyPr/>
                    <a:lstStyle/>
                    <a:p>
                      <a:pPr marL="91440" marR="2965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8.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aims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address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illegal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dumping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waste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burning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tribal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land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…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inventory</a:t>
                      </a:r>
                      <a:r>
                        <a:rPr dirty="0" u="sng" sz="1600" spc="-2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 spc="-1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illegal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600">
                          <a:solidFill>
                            <a:srgbClr val="1F313B"/>
                          </a:solidFill>
                          <a:uFill>
                            <a:solidFill>
                              <a:srgbClr val="1F313B"/>
                            </a:solidFill>
                          </a:uFill>
                          <a:latin typeface="Arial"/>
                          <a:cs typeface="Arial"/>
                        </a:rPr>
                        <a:t>dumpsites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600" spc="-4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community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cleanups,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environmental education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895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inventory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illegal</a:t>
                      </a:r>
                      <a:r>
                        <a:rPr dirty="0" sz="1600" spc="-4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dumpsites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involves collection/analysis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600" spc="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data,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triggered.</a:t>
                      </a:r>
                      <a:r>
                        <a:rPr dirty="0" sz="1600" spc="-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Can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this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inventory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3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modified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dumpsites</a:t>
                      </a:r>
                      <a:r>
                        <a:rPr dirty="0" sz="1600" spc="-3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identified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but</a:t>
                      </a:r>
                      <a:r>
                        <a:rPr dirty="0" sz="1600" spc="-2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QAPP</a:t>
                      </a:r>
                      <a:r>
                        <a:rPr dirty="0" sz="1600" spc="-2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600" spc="-15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1F313B"/>
                          </a:solidFill>
                          <a:latin typeface="Arial"/>
                          <a:cs typeface="Arial"/>
                        </a:rPr>
                        <a:t>triggered?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6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31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Winters, Ryan</dc:creator>
  <dcterms:created xsi:type="dcterms:W3CDTF">2025-07-16T18:42:51Z</dcterms:created>
  <dcterms:modified xsi:type="dcterms:W3CDTF">2025-07-16T18:42:51Z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2025-07-16T00:00:00Z</vt:filetime>
  </property>
  <property fmtid="{D5CDD505-2E9C-101B-9397-08002B2CF9AE}" pid="5" name="Producer">
    <vt:lpwstr>Adobe PDF Services</vt:lpwstr>
  </property>
</Properties>
</file>