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13_B36A8269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75" r:id="rId4"/>
    <p:sldId id="264" r:id="rId5"/>
    <p:sldId id="268" r:id="rId6"/>
  </p:sldIdLst>
  <p:sldSz cx="12192000" cy="6858000"/>
  <p:notesSz cx="7004050" cy="92900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747775"/>
          </p15:clr>
        </p15:guide>
        <p15:guide id="2" orient="horz" pos="665">
          <p15:clr>
            <a:srgbClr val="747775"/>
          </p15:clr>
        </p15:guide>
        <p15:guide id="3" orient="horz" pos="600">
          <p15:clr>
            <a:srgbClr val="747775"/>
          </p15:clr>
        </p15:guide>
        <p15:guide id="4" orient="horz" pos="761">
          <p15:clr>
            <a:srgbClr val="747775"/>
          </p15:clr>
        </p15:guide>
        <p15:guide id="5" orient="horz" pos="612">
          <p15:clr>
            <a:srgbClr val="747775"/>
          </p15:clr>
        </p15:guide>
        <p15:guide id="6" pos="3840">
          <p15:clr>
            <a:srgbClr val="A4A3A4"/>
          </p15:clr>
        </p15:guide>
        <p15:guide id="7" orient="horz" pos="336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my53Z9WjyUatEWW9PCZdyzIPCL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061B31-33B0-A5DA-A07D-554774F42193}" name="Kwon, Patricia" initials="KP" userId="S::pkwon@trcsolutions.com::6ea561ad-9ae2-49b8-b986-66dd57f93bf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y Pop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5CC"/>
    <a:srgbClr val="467886"/>
    <a:srgbClr val="555456"/>
    <a:srgbClr val="127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2F04AC-94F1-CF84-6852-B00F6959178D}" v="1" dt="2025-04-23T16:09:01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32" y="72"/>
      </p:cViewPr>
      <p:guideLst>
        <p:guide orient="horz" pos="576"/>
        <p:guide orient="horz" pos="665"/>
        <p:guide orient="horz" pos="600"/>
        <p:guide orient="horz" pos="761"/>
        <p:guide orient="horz" pos="612"/>
        <p:guide pos="3840"/>
        <p:guide orient="horz"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omments/modernComment_113_B36A826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A83A079-6031-42FE-914E-F28AB959F69E}" authorId="{62061B31-33B0-A5DA-A07D-554774F42193}" created="2025-04-22T22:37:17.217">
    <pc:sldMkLst xmlns:pc="http://schemas.microsoft.com/office/powerpoint/2013/main/command">
      <pc:docMk/>
      <pc:sldMk cId="3010101865" sldId="275"/>
    </pc:sldMkLst>
    <p188:txBody>
      <a:bodyPr/>
      <a:lstStyle/>
      <a:p>
        <a:r>
          <a:rPr lang="en-US"/>
          <a:t>Please insert latest termination decision tree in separate ppt on this slide once you have finalized design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5088" cy="46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67341" y="0"/>
            <a:ext cx="3035088" cy="46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ingtool.geoplatform.gov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ingtool.geoplatform.gov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9" name="Google Shape;2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5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will include details about 15% de minimis indirect overhead or NICRA letter in Handbook. Same with staff certifying their hours and supervisors approving hours.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Deleting names and only including hyperlinks - all in same dark cornflower blue 2 font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Data that needs to be quality verified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Tools, software, which methodologies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u="sng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Climate and Economic Justice Screening Tool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5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Patricia – This is being designed by TRC Creative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12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9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Removed language about EPA template for reporting since it may not exist for every EPA program. Will address this further in Handbook.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Data that needs to be quality verified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Tools, software, which methodologies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u="sng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Climate and Economic Justice Screening Tool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9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12:notes"/>
          <p:cNvSpPr txBox="1">
            <a:spLocks noGrp="1"/>
          </p:cNvSpPr>
          <p:nvPr>
            <p:ph type="body" idx="1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QA Documentation</a:t>
            </a:r>
            <a:endParaRPr dirty="0"/>
          </a:p>
        </p:txBody>
      </p:sp>
      <p:sp>
        <p:nvSpPr>
          <p:cNvPr id="369" name="Google Shape;369;p12:notes"/>
          <p:cNvSpPr txBox="1">
            <a:spLocks noGrp="1"/>
          </p:cNvSpPr>
          <p:nvPr>
            <p:ph type="sldNum" idx="12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9" name="Google Shape;19;p14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14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Google Shape;14;p13">
            <a:extLst>
              <a:ext uri="{FF2B5EF4-FFF2-40B4-BE49-F238E27FC236}">
                <a16:creationId xmlns:a16="http://schemas.microsoft.com/office/drawing/2014/main" id="{6E9C43F1-4002-A445-D7C6-E3B6309222D1}"/>
              </a:ext>
            </a:extLst>
          </p:cNvPr>
          <p:cNvSpPr/>
          <p:nvPr userDrawn="1"/>
        </p:nvSpPr>
        <p:spPr>
          <a:xfrm>
            <a:off x="4618266" y="6332066"/>
            <a:ext cx="2955468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0" i="0" u="none" strike="noStrike" cap="none" dirty="0">
                <a:solidFill>
                  <a:srgbClr val="555456"/>
                </a:solidFill>
                <a:latin typeface="Libre Baskerville" panose="02000000000000000000" pitchFamily="2" charset="0"/>
                <a:ea typeface="Calibri"/>
                <a:cs typeface="Calibri"/>
                <a:sym typeface="Calibri"/>
              </a:rPr>
              <a:t>© 2025 Environmental Protection Network</a:t>
            </a:r>
            <a:endParaRPr lang="en-US" sz="1600" b="0" i="0" u="none" strike="noStrike" cap="none" dirty="0">
              <a:solidFill>
                <a:srgbClr val="555456"/>
              </a:solidFill>
              <a:latin typeface="Libre Baskerville" panose="02000000000000000000" pitchFamily="2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1_Title Slide">
  <p:cSld name="11_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"/>
            <a:ext cx="12191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2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22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2_Title Slide">
  <p:cSld name="12_Title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2"/>
            <a:ext cx="1219199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3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23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3_Title Slide">
  <p:cSld name="13_Title Slid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2"/>
            <a:ext cx="12191996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4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24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Slide">
  <p:cSld name="5_Title Slid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2251" cy="685251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5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accent1">
              <a:alpha val="5529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5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Title Slide">
  <p:cSld name="6_Title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1"/>
            <a:ext cx="12191997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6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Title Slide">
  <p:cSld name="7_Title Slid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7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Title Slide">
  <p:cSld name="8_Title Slid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accent1">
              <a:alpha val="5529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28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11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831850" y="383936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 b="1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2000"/>
              <a:buNone/>
              <a:defRPr sz="2000">
                <a:solidFill>
                  <a:srgbClr val="8D9093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800"/>
              <a:buNone/>
              <a:defRPr sz="1800">
                <a:solidFill>
                  <a:srgbClr val="8D9093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093"/>
              </a:buClr>
              <a:buSzPts val="1600"/>
              <a:buNone/>
              <a:defRPr sz="1600">
                <a:solidFill>
                  <a:srgbClr val="8D9093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29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go">
  <p:cSld name="Title and Logo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742529" y="695632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Only Light">
  <p:cSld name="Logo Only Ligh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>
  <p:cSld name="14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14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43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Only Dark">
  <p:cSld name="Logo Only Dark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2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32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- Dark">
  <p:cSld name="Title and Content - Dar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3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33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3"/>
          <p:cNvSpPr txBox="1">
            <a:spLocks noGrp="1"/>
          </p:cNvSpPr>
          <p:nvPr>
            <p:ph type="body" idx="1"/>
          </p:nvPr>
        </p:nvSpPr>
        <p:spPr>
          <a:xfrm>
            <a:off x="742529" y="695632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33"/>
          <p:cNvSpPr txBox="1">
            <a:spLocks noGrp="1"/>
          </p:cNvSpPr>
          <p:nvPr>
            <p:ph type="body" idx="2"/>
          </p:nvPr>
        </p:nvSpPr>
        <p:spPr>
          <a:xfrm>
            <a:off x="742949" y="1797049"/>
            <a:ext cx="11113772" cy="427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̵"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3"/>
          <p:cNvSpPr txBox="1">
            <a:spLocks noGrp="1"/>
          </p:cNvSpPr>
          <p:nvPr>
            <p:ph type="body" idx="3"/>
          </p:nvPr>
        </p:nvSpPr>
        <p:spPr>
          <a:xfrm>
            <a:off x="742529" y="1184897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1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-Icons - Dark">
  <p:cSld name="Title and Content-Icons - Dar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4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34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4"/>
          <p:cNvSpPr txBox="1">
            <a:spLocks noGrp="1"/>
          </p:cNvSpPr>
          <p:nvPr>
            <p:ph type="body" idx="1"/>
          </p:nvPr>
        </p:nvSpPr>
        <p:spPr>
          <a:xfrm>
            <a:off x="742529" y="695632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body" idx="2"/>
          </p:nvPr>
        </p:nvSpPr>
        <p:spPr>
          <a:xfrm>
            <a:off x="742949" y="1797049"/>
            <a:ext cx="11113772" cy="283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̵"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body" idx="3"/>
          </p:nvPr>
        </p:nvSpPr>
        <p:spPr>
          <a:xfrm>
            <a:off x="742529" y="1184897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1400" b="1">
                <a:solidFill>
                  <a:schemeClr val="accent5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4682" y="5134736"/>
            <a:ext cx="804496" cy="81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047" y="5163548"/>
            <a:ext cx="498788" cy="80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5957" y="5209966"/>
            <a:ext cx="699912" cy="75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2648" y="5160349"/>
            <a:ext cx="804496" cy="80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27991" y="5144259"/>
            <a:ext cx="780361" cy="820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87165" y="5177917"/>
            <a:ext cx="915232" cy="78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81208" y="5160349"/>
            <a:ext cx="804496" cy="80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35"/>
          <p:cNvSpPr/>
          <p:nvPr/>
        </p:nvSpPr>
        <p:spPr>
          <a:xfrm>
            <a:off x="9652958" y="232913"/>
            <a:ext cx="2216989" cy="1000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5"/>
          <p:cNvSpPr txBox="1">
            <a:spLocks noGrp="1"/>
          </p:cNvSpPr>
          <p:nvPr>
            <p:ph type="body" idx="1"/>
          </p:nvPr>
        </p:nvSpPr>
        <p:spPr>
          <a:xfrm>
            <a:off x="742529" y="695632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Layout">
  <p:cSld name="Project Layou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/>
          <p:nvPr/>
        </p:nvSpPr>
        <p:spPr>
          <a:xfrm>
            <a:off x="4987505" y="6471892"/>
            <a:ext cx="2216989" cy="229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6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36"/>
          <p:cNvSpPr>
            <a:spLocks noGrp="1"/>
          </p:cNvSpPr>
          <p:nvPr>
            <p:ph type="pic" idx="2"/>
          </p:nvPr>
        </p:nvSpPr>
        <p:spPr>
          <a:xfrm>
            <a:off x="0" y="0"/>
            <a:ext cx="608214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6"/>
          <p:cNvSpPr/>
          <p:nvPr/>
        </p:nvSpPr>
        <p:spPr>
          <a:xfrm>
            <a:off x="9652958" y="232913"/>
            <a:ext cx="2216989" cy="1000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6"/>
          <p:cNvSpPr txBox="1">
            <a:spLocks noGrp="1"/>
          </p:cNvSpPr>
          <p:nvPr>
            <p:ph type="body" idx="1"/>
          </p:nvPr>
        </p:nvSpPr>
        <p:spPr>
          <a:xfrm>
            <a:off x="6778818" y="1821412"/>
            <a:ext cx="4245036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6"/>
          <p:cNvSpPr txBox="1">
            <a:spLocks noGrp="1"/>
          </p:cNvSpPr>
          <p:nvPr>
            <p:ph type="body" idx="3"/>
          </p:nvPr>
        </p:nvSpPr>
        <p:spPr>
          <a:xfrm>
            <a:off x="6778758" y="2292784"/>
            <a:ext cx="4245036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44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4"/>
          </p:nvPr>
        </p:nvSpPr>
        <p:spPr>
          <a:xfrm>
            <a:off x="6778758" y="1552752"/>
            <a:ext cx="3709988" cy="28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1">
                <a:solidFill>
                  <a:srgbClr val="A5A5A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List w/Photo">
  <p:cSld name="2 Column List w/Photo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255818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37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37"/>
          <p:cNvSpPr/>
          <p:nvPr/>
        </p:nvSpPr>
        <p:spPr>
          <a:xfrm>
            <a:off x="9652958" y="232913"/>
            <a:ext cx="2216989" cy="1000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7"/>
          <p:cNvSpPr txBox="1">
            <a:spLocks noGrp="1"/>
          </p:cNvSpPr>
          <p:nvPr>
            <p:ph type="body" idx="1"/>
          </p:nvPr>
        </p:nvSpPr>
        <p:spPr>
          <a:xfrm>
            <a:off x="742528" y="3350534"/>
            <a:ext cx="10706521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3"/>
          </p:nvPr>
        </p:nvSpPr>
        <p:spPr>
          <a:xfrm>
            <a:off x="742950" y="3929422"/>
            <a:ext cx="5353050" cy="244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̵"/>
              <a:defRPr sz="11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body" idx="4"/>
          </p:nvPr>
        </p:nvSpPr>
        <p:spPr>
          <a:xfrm>
            <a:off x="6096000" y="3929422"/>
            <a:ext cx="5353050" cy="244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̵"/>
              <a:defRPr sz="11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Dark">
  <p:cSld name="2 Column Dar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8"/>
          <p:cNvSpPr/>
          <p:nvPr/>
        </p:nvSpPr>
        <p:spPr>
          <a:xfrm>
            <a:off x="4987505" y="6471892"/>
            <a:ext cx="2216989" cy="22991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body" idx="1"/>
          </p:nvPr>
        </p:nvSpPr>
        <p:spPr>
          <a:xfrm>
            <a:off x="742529" y="695632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8"/>
          <p:cNvSpPr txBox="1">
            <a:spLocks noGrp="1"/>
          </p:cNvSpPr>
          <p:nvPr>
            <p:ph type="body" idx="2"/>
          </p:nvPr>
        </p:nvSpPr>
        <p:spPr>
          <a:xfrm>
            <a:off x="742949" y="1797049"/>
            <a:ext cx="5353050" cy="427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̵"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8"/>
          <p:cNvSpPr txBox="1">
            <a:spLocks noGrp="1"/>
          </p:cNvSpPr>
          <p:nvPr>
            <p:ph type="body" idx="3"/>
          </p:nvPr>
        </p:nvSpPr>
        <p:spPr>
          <a:xfrm>
            <a:off x="6096000" y="1797049"/>
            <a:ext cx="5353050" cy="427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−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̵"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8"/>
          <p:cNvSpPr txBox="1">
            <a:spLocks noGrp="1"/>
          </p:cNvSpPr>
          <p:nvPr>
            <p:ph type="body" idx="4"/>
          </p:nvPr>
        </p:nvSpPr>
        <p:spPr>
          <a:xfrm>
            <a:off x="742529" y="1184897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sz="1400" b="1">
                <a:solidFill>
                  <a:srgbClr val="BFBFB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3" name="Google Shape;23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Light">
  <p:cSld name="2 Column Ligh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6" name="Google Shape;236;p39"/>
          <p:cNvSpPr txBox="1">
            <a:spLocks noGrp="1"/>
          </p:cNvSpPr>
          <p:nvPr>
            <p:ph type="body" idx="1"/>
          </p:nvPr>
        </p:nvSpPr>
        <p:spPr>
          <a:xfrm>
            <a:off x="742529" y="695632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9"/>
          <p:cNvSpPr txBox="1">
            <a:spLocks noGrp="1"/>
          </p:cNvSpPr>
          <p:nvPr>
            <p:ph type="body" idx="2"/>
          </p:nvPr>
        </p:nvSpPr>
        <p:spPr>
          <a:xfrm>
            <a:off x="742949" y="1797049"/>
            <a:ext cx="5353050" cy="427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̵"/>
              <a:defRPr sz="11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9"/>
          <p:cNvSpPr txBox="1">
            <a:spLocks noGrp="1"/>
          </p:cNvSpPr>
          <p:nvPr>
            <p:ph type="body" idx="3"/>
          </p:nvPr>
        </p:nvSpPr>
        <p:spPr>
          <a:xfrm>
            <a:off x="6096000" y="1797049"/>
            <a:ext cx="5353050" cy="427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̵"/>
              <a:defRPr sz="11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39"/>
          <p:cNvSpPr txBox="1">
            <a:spLocks noGrp="1"/>
          </p:cNvSpPr>
          <p:nvPr>
            <p:ph type="body" idx="4"/>
          </p:nvPr>
        </p:nvSpPr>
        <p:spPr>
          <a:xfrm>
            <a:off x="742529" y="1184897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sz="1400" b="1">
                <a:solidFill>
                  <a:srgbClr val="BFBFBF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Layout">
  <p:cSld name="About Layou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255818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40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40"/>
          <p:cNvSpPr/>
          <p:nvPr/>
        </p:nvSpPr>
        <p:spPr>
          <a:xfrm>
            <a:off x="9652958" y="232913"/>
            <a:ext cx="2216989" cy="1000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0"/>
          <p:cNvSpPr txBox="1">
            <a:spLocks noGrp="1"/>
          </p:cNvSpPr>
          <p:nvPr>
            <p:ph type="body" idx="1"/>
          </p:nvPr>
        </p:nvSpPr>
        <p:spPr>
          <a:xfrm>
            <a:off x="3774203" y="3812823"/>
            <a:ext cx="4245036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40"/>
          <p:cNvSpPr txBox="1">
            <a:spLocks noGrp="1"/>
          </p:cNvSpPr>
          <p:nvPr>
            <p:ph type="body" idx="3"/>
          </p:nvPr>
        </p:nvSpPr>
        <p:spPr>
          <a:xfrm>
            <a:off x="2325385" y="4387712"/>
            <a:ext cx="7142672" cy="152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37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- with logo" type="blank">
  <p:cSld name="BLANK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1"/>
          </p:nvPr>
        </p:nvSpPr>
        <p:spPr>
          <a:xfrm>
            <a:off x="742529" y="695632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2"/>
          </p:nvPr>
        </p:nvSpPr>
        <p:spPr>
          <a:xfrm>
            <a:off x="742949" y="1797049"/>
            <a:ext cx="11113772" cy="4277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−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̵"/>
              <a:defRPr sz="11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3"/>
          </p:nvPr>
        </p:nvSpPr>
        <p:spPr>
          <a:xfrm>
            <a:off x="742529" y="1184897"/>
            <a:ext cx="8382422" cy="45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  <a:defRPr sz="1400" b="1">
                <a:solidFill>
                  <a:srgbClr val="A5A5A5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̵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4_Title Slid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9bd7b4158_0_330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349bd7b4158_0_330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g349bd7b4158_0_33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349bd7b4158_0_33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349bd7b4158_0_33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840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6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6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7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7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8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8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Slide">
  <p:cSld name="4_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9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chemeClr val="accent1">
              <a:alpha val="5529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9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19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9_Title Slide">
  <p:cSld name="9_Title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173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0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accent1">
              <a:alpha val="5529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0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20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0_Title Slide">
  <p:cSld name="10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1"/>
          <p:cNvSpPr txBox="1">
            <a:spLocks noGrp="1"/>
          </p:cNvSpPr>
          <p:nvPr>
            <p:ph type="subTitle" idx="1"/>
          </p:nvPr>
        </p:nvSpPr>
        <p:spPr>
          <a:xfrm>
            <a:off x="392060" y="3143251"/>
            <a:ext cx="11091672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392060" y="1371600"/>
            <a:ext cx="11091672" cy="151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397433" y="3835072"/>
            <a:ext cx="5540463" cy="32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dt" idx="10"/>
          </p:nvPr>
        </p:nvSpPr>
        <p:spPr>
          <a:xfrm>
            <a:off x="336754" y="6336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21"/>
          <p:cNvSpPr/>
          <p:nvPr/>
        </p:nvSpPr>
        <p:spPr>
          <a:xfrm>
            <a:off x="5125354" y="6489913"/>
            <a:ext cx="19351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© TRC Companies, Inc. 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4191" y="293333"/>
            <a:ext cx="1545498" cy="45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5632" y="4013558"/>
            <a:ext cx="384810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1D9F2425-3DB3-A0B9-9EED-7C048FB5F81A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742527" y="581024"/>
            <a:ext cx="8382423" cy="60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742526" y="1495425"/>
            <a:ext cx="11106573" cy="427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̵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3"/>
          <p:cNvSpPr txBox="1">
            <a:spLocks noGrp="1"/>
          </p:cNvSpPr>
          <p:nvPr>
            <p:ph type="sldNum" idx="12"/>
          </p:nvPr>
        </p:nvSpPr>
        <p:spPr>
          <a:xfrm>
            <a:off x="742526" y="6255041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Google Shape;14;p13"/>
          <p:cNvSpPr/>
          <p:nvPr/>
        </p:nvSpPr>
        <p:spPr>
          <a:xfrm>
            <a:off x="4618266" y="6332066"/>
            <a:ext cx="2955468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0" i="0" u="none" strike="noStrike" cap="none" dirty="0">
                <a:solidFill>
                  <a:srgbClr val="555456"/>
                </a:solidFill>
                <a:latin typeface="Libre Baskerville" panose="02000000000000000000" pitchFamily="2" charset="0"/>
                <a:ea typeface="Calibri"/>
                <a:cs typeface="Calibri"/>
                <a:sym typeface="Calibri"/>
              </a:rPr>
              <a:t>© 2025 Environmental Protection Network</a:t>
            </a:r>
            <a:endParaRPr lang="en-US" sz="1600" b="0" i="0" u="none" strike="noStrike" cap="none" dirty="0">
              <a:solidFill>
                <a:srgbClr val="555456"/>
              </a:solidFill>
              <a:latin typeface="Libre Baskerville" panose="02000000000000000000" pitchFamily="2" charset="0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8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1270B7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>
          <p15:clr>
            <a:srgbClr val="F26B43"/>
          </p15:clr>
        </p15:guide>
        <p15:guide id="2" pos="72">
          <p15:clr>
            <a:srgbClr val="F26B43"/>
          </p15:clr>
        </p15:guide>
        <p15:guide id="3" pos="7608">
          <p15:clr>
            <a:srgbClr val="F26B43"/>
          </p15:clr>
        </p15:guide>
        <p15:guide id="4" orient="horz" pos="4248">
          <p15:clr>
            <a:srgbClr val="F26B43"/>
          </p15:clr>
        </p15:guide>
        <p15:guide id="5" pos="3840">
          <p15:clr>
            <a:srgbClr val="F26B43"/>
          </p15:clr>
        </p15:guide>
        <p15:guide id="6" pos="216">
          <p15:clr>
            <a:srgbClr val="F26B43"/>
          </p15:clr>
        </p15:guide>
        <p15:guide id="7" orient="horz" pos="624">
          <p15:clr>
            <a:srgbClr val="F26B43"/>
          </p15:clr>
        </p15:guide>
        <p15:guide id="8" pos="7464">
          <p15:clr>
            <a:srgbClr val="F26B43"/>
          </p15:clr>
        </p15:guide>
        <p15:guide id="9" pos="7416">
          <p15:clr>
            <a:srgbClr val="F26B43"/>
          </p15:clr>
        </p15:guide>
        <p15:guide id="10" pos="60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3_B36A826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and black circle with lines and dots&#10;&#10;Description automatically generated">
            <a:extLst>
              <a:ext uri="{FF2B5EF4-FFF2-40B4-BE49-F238E27FC236}">
                <a16:creationId xmlns:a16="http://schemas.microsoft.com/office/drawing/2014/main" id="{F1C30F7D-6E7F-2366-E774-D6BD192B8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248202"/>
            <a:ext cx="5935829" cy="6210361"/>
          </a:xfrm>
          <a:prstGeom prst="rect">
            <a:avLst/>
          </a:prstGeom>
        </p:spPr>
      </p:pic>
      <p:sp>
        <p:nvSpPr>
          <p:cNvPr id="252" name="Google Shape;252;p1"/>
          <p:cNvSpPr txBox="1">
            <a:spLocks noGrp="1"/>
          </p:cNvSpPr>
          <p:nvPr>
            <p:ph type="title"/>
          </p:nvPr>
        </p:nvSpPr>
        <p:spPr>
          <a:xfrm>
            <a:off x="447039" y="711062"/>
            <a:ext cx="8605521" cy="235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>
              <a:lnSpc>
                <a:spcPts val="5400"/>
              </a:lnSpc>
            </a:pPr>
            <a:r>
              <a:rPr lang="en-US" sz="3600" dirty="0">
                <a:solidFill>
                  <a:srgbClr val="1270B7"/>
                </a:solidFill>
                <a:latin typeface="Libre Baskerville" panose="02000000000000000000" pitchFamily="2" charset="0"/>
                <a:sym typeface="Arial"/>
              </a:rPr>
              <a:t>WHAT TO DO IF YOU </a:t>
            </a:r>
            <a:br>
              <a:rPr lang="en-US" sz="3600" dirty="0">
                <a:solidFill>
                  <a:srgbClr val="1270B7"/>
                </a:solidFill>
                <a:latin typeface="Libre Baskerville" panose="02000000000000000000" pitchFamily="2" charset="0"/>
                <a:sym typeface="Arial"/>
              </a:rPr>
            </a:br>
            <a:r>
              <a:rPr lang="en-US" sz="3600" dirty="0">
                <a:solidFill>
                  <a:srgbClr val="1270B7"/>
                </a:solidFill>
                <a:latin typeface="Libre Baskerville" panose="02000000000000000000" pitchFamily="2" charset="0"/>
                <a:sym typeface="Arial"/>
              </a:rPr>
              <a:t>RECEIVE A CONTRACT </a:t>
            </a:r>
            <a:br>
              <a:rPr lang="en-US" sz="3600" dirty="0">
                <a:solidFill>
                  <a:srgbClr val="1270B7"/>
                </a:solidFill>
                <a:latin typeface="Libre Baskerville" panose="02000000000000000000" pitchFamily="2" charset="0"/>
                <a:sym typeface="Arial"/>
              </a:rPr>
            </a:br>
            <a:r>
              <a:rPr lang="en-US" sz="3600" dirty="0">
                <a:solidFill>
                  <a:srgbClr val="1270B7"/>
                </a:solidFill>
                <a:latin typeface="Libre Baskerville" panose="02000000000000000000" pitchFamily="2" charset="0"/>
                <a:sym typeface="Arial"/>
              </a:rPr>
              <a:t>TERMINATION</a:t>
            </a:r>
            <a:br>
              <a:rPr lang="en-US" sz="3600" dirty="0">
                <a:solidFill>
                  <a:srgbClr val="1270B7"/>
                </a:solidFill>
                <a:latin typeface="Libre Baskerville" panose="02000000000000000000" pitchFamily="2" charset="0"/>
                <a:sym typeface="Arial"/>
              </a:rPr>
            </a:br>
            <a:endParaRPr lang="en-US" sz="3600" dirty="0">
              <a:solidFill>
                <a:srgbClr val="1270B7"/>
              </a:solidFill>
              <a:latin typeface="Libre Baskerville" panose="02000000000000000000" pitchFamily="2" charset="0"/>
              <a:sym typeface="Arial"/>
            </a:endParaRPr>
          </a:p>
        </p:txBody>
      </p:sp>
      <p:sp>
        <p:nvSpPr>
          <p:cNvPr id="255" name="Google Shape;255;p1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tx1">
                    <a:lumMod val="50000"/>
                  </a:schemeClr>
                </a:solidFill>
              </a:rPr>
              <a:t>1</a:t>
            </a:fld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Google Shape;252;p1">
            <a:extLst>
              <a:ext uri="{FF2B5EF4-FFF2-40B4-BE49-F238E27FC236}">
                <a16:creationId xmlns:a16="http://schemas.microsoft.com/office/drawing/2014/main" id="{C6515E8E-0DA7-622B-3322-104A6AF270C3}"/>
              </a:ext>
            </a:extLst>
          </p:cNvPr>
          <p:cNvSpPr txBox="1">
            <a:spLocks/>
          </p:cNvSpPr>
          <p:nvPr/>
        </p:nvSpPr>
        <p:spPr>
          <a:xfrm>
            <a:off x="463804" y="3250942"/>
            <a:ext cx="5986272" cy="676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3600"/>
              </a:lnSpc>
            </a:pPr>
            <a:r>
              <a:rPr lang="en-US" sz="2000" b="0" dirty="0">
                <a:solidFill>
                  <a:srgbClr val="555456"/>
                </a:solidFill>
                <a:latin typeface="Libre Baskerville" panose="02000000000000000000" pitchFamily="2" charset="0"/>
              </a:rPr>
              <a:t>April 23, 2025</a:t>
            </a:r>
          </a:p>
        </p:txBody>
      </p:sp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867AB69-3DB8-6D71-026D-D51199184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96" y="4627219"/>
            <a:ext cx="3245981" cy="595552"/>
          </a:xfrm>
          <a:prstGeom prst="rect">
            <a:avLst/>
          </a:prstGeom>
        </p:spPr>
      </p:pic>
      <p:pic>
        <p:nvPicPr>
          <p:cNvPr id="14" name="Picture 13" descr="A blue and white logo&#10;&#10;Description automatically generated">
            <a:extLst>
              <a:ext uri="{FF2B5EF4-FFF2-40B4-BE49-F238E27FC236}">
                <a16:creationId xmlns:a16="http://schemas.microsoft.com/office/drawing/2014/main" id="{A420EC51-84A0-014F-3B3A-79FE494233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398" t="20245" r="11398" b="15370"/>
          <a:stretch/>
        </p:blipFill>
        <p:spPr>
          <a:xfrm>
            <a:off x="447039" y="5388227"/>
            <a:ext cx="1757913" cy="1077063"/>
          </a:xfrm>
          <a:prstGeom prst="rect">
            <a:avLst/>
          </a:prstGeom>
        </p:spPr>
      </p:pic>
      <p:pic>
        <p:nvPicPr>
          <p:cNvPr id="16" name="Picture 15" descr="A logo of a bear&#10;&#10;Description automatically generated">
            <a:extLst>
              <a:ext uri="{FF2B5EF4-FFF2-40B4-BE49-F238E27FC236}">
                <a16:creationId xmlns:a16="http://schemas.microsoft.com/office/drawing/2014/main" id="{11B52D60-CE76-CA98-0600-5092B940D1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552" y="5443806"/>
            <a:ext cx="847398" cy="9886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92" name="Google Shape;292;p5"/>
          <p:cNvSpPr txBox="1"/>
          <p:nvPr/>
        </p:nvSpPr>
        <p:spPr>
          <a:xfrm>
            <a:off x="4789855" y="1371598"/>
            <a:ext cx="7187318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11150" algn="l" rtl="0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Libre Baskerville" panose="02000000000000000000" pitchFamily="2" charset="0"/>
                <a:sym typeface="Arial"/>
              </a:rPr>
              <a:t>EPA has sent contract terminations to grantees across programs</a:t>
            </a:r>
          </a:p>
          <a:p>
            <a:pPr marL="285750" marR="0" lvl="0" indent="-311150" algn="l" rtl="0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Libre Baskerville" panose="02000000000000000000" pitchFamily="2" charset="0"/>
                <a:sym typeface="Arial"/>
              </a:rPr>
              <a:t>Grantees are given 30 days to dispute termination</a:t>
            </a:r>
          </a:p>
          <a:p>
            <a:pPr marL="285750" marR="0" lvl="0" indent="-311150" algn="l" rtl="0">
              <a:lnSpc>
                <a:spcPts val="22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Libre Baskerville" panose="02000000000000000000" pitchFamily="2" charset="0"/>
                <a:sym typeface="Arial"/>
              </a:rPr>
              <a:t>Key Actions for Grantees: </a:t>
            </a:r>
          </a:p>
          <a:p>
            <a:pPr marL="914400" marR="0" lvl="1" indent="-381000" algn="l" rtl="0">
              <a:lnSpc>
                <a:spcPts val="2100"/>
              </a:lnSpc>
              <a:spcBef>
                <a:spcPts val="700"/>
              </a:spcBef>
              <a:spcAft>
                <a:spcPts val="0"/>
              </a:spcAft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b="0" i="0" u="none" strike="noStrike" cap="none" dirty="0">
                <a:solidFill>
                  <a:srgbClr val="555456"/>
                </a:solidFill>
                <a:latin typeface="Libre Baskerville" panose="02000000000000000000" pitchFamily="2" charset="0"/>
                <a:sym typeface="Arial"/>
              </a:rPr>
              <a:t>Submit L4GG Fund Protection Clinic Intake Form</a:t>
            </a:r>
          </a:p>
          <a:p>
            <a:pPr marL="914400" marR="0" lvl="1" indent="-381000" algn="l" rtl="0">
              <a:lnSpc>
                <a:spcPts val="2100"/>
              </a:lnSpc>
              <a:spcBef>
                <a:spcPts val="700"/>
              </a:spcBef>
              <a:spcAft>
                <a:spcPts val="0"/>
              </a:spcAft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b="0" i="0" u="none" strike="noStrike" cap="none" dirty="0">
                <a:solidFill>
                  <a:srgbClr val="555456"/>
                </a:solidFill>
                <a:latin typeface="Libre Baskerville" panose="02000000000000000000" pitchFamily="2" charset="0"/>
                <a:sym typeface="Arial"/>
              </a:rPr>
              <a:t>If contesting contract termination, dispute resolution with EPA or litigation</a:t>
            </a:r>
          </a:p>
          <a:p>
            <a:pPr marL="914400" marR="0" lvl="1" indent="-381000" algn="l" rtl="0">
              <a:lnSpc>
                <a:spcPts val="2100"/>
              </a:lnSpc>
              <a:spcBef>
                <a:spcPts val="700"/>
              </a:spcBef>
              <a:spcAft>
                <a:spcPts val="0"/>
              </a:spcAft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b="0" i="0" u="none" strike="noStrike" cap="none" dirty="0">
                <a:solidFill>
                  <a:srgbClr val="555456"/>
                </a:solidFill>
                <a:latin typeface="Libre Baskerville" panose="02000000000000000000" pitchFamily="2" charset="0"/>
                <a:sym typeface="Arial"/>
              </a:rPr>
              <a:t>Consult pro bono attorney from L4GG and this guidance</a:t>
            </a:r>
          </a:p>
          <a:p>
            <a:pPr marL="914400" marR="0" lvl="1" indent="-381000" algn="l" rtl="0">
              <a:lnSpc>
                <a:spcPts val="2100"/>
              </a:lnSpc>
              <a:spcBef>
                <a:spcPts val="700"/>
              </a:spcBef>
              <a:spcAft>
                <a:spcPts val="0"/>
              </a:spcAft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b="0" i="0" u="none" strike="noStrike" cap="none" dirty="0">
                <a:solidFill>
                  <a:srgbClr val="555456"/>
                </a:solidFill>
                <a:latin typeface="Libre Baskerville" panose="02000000000000000000" pitchFamily="2" charset="0"/>
                <a:sym typeface="Arial"/>
              </a:rPr>
              <a:t>Demand access to payment if ASAP funds frozen</a:t>
            </a:r>
          </a:p>
          <a:p>
            <a:pPr marL="914400" marR="0" lvl="1" indent="-381000" algn="l" rtl="0">
              <a:lnSpc>
                <a:spcPts val="2100"/>
              </a:lnSpc>
              <a:spcBef>
                <a:spcPts val="700"/>
              </a:spcBef>
              <a:spcAft>
                <a:spcPts val="0"/>
              </a:spcAft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b="0" i="0" u="none" strike="noStrike" cap="none" dirty="0">
                <a:solidFill>
                  <a:srgbClr val="555456"/>
                </a:solidFill>
                <a:latin typeface="Libre Baskerville" panose="02000000000000000000" pitchFamily="2" charset="0"/>
                <a:sym typeface="Arial"/>
              </a:rPr>
              <a:t>Stay in compliance while minimizing incurred expenses</a:t>
            </a:r>
          </a:p>
          <a:p>
            <a:pPr marL="914400" marR="0" lvl="1" indent="-381000" algn="l" rtl="0">
              <a:lnSpc>
                <a:spcPts val="2100"/>
              </a:lnSpc>
              <a:spcBef>
                <a:spcPts val="700"/>
              </a:spcBef>
              <a:spcAft>
                <a:spcPts val="0"/>
              </a:spcAft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b="0" i="0" u="none" strike="noStrike" cap="none" dirty="0">
                <a:solidFill>
                  <a:srgbClr val="555456"/>
                </a:solidFill>
                <a:latin typeface="Libre Baskerville" panose="02000000000000000000" pitchFamily="2" charset="0"/>
                <a:sym typeface="Arial"/>
              </a:rPr>
              <a:t>Build administrative record</a:t>
            </a:r>
          </a:p>
        </p:txBody>
      </p:sp>
      <p:sp>
        <p:nvSpPr>
          <p:cNvPr id="2" name="Google Shape;262;p2">
            <a:extLst>
              <a:ext uri="{FF2B5EF4-FFF2-40B4-BE49-F238E27FC236}">
                <a16:creationId xmlns:a16="http://schemas.microsoft.com/office/drawing/2014/main" id="{95496454-1B73-BBA2-D790-F4C6AAF59484}"/>
              </a:ext>
            </a:extLst>
          </p:cNvPr>
          <p:cNvSpPr txBox="1">
            <a:spLocks/>
          </p:cNvSpPr>
          <p:nvPr/>
        </p:nvSpPr>
        <p:spPr>
          <a:xfrm>
            <a:off x="4763729" y="457203"/>
            <a:ext cx="7172629" cy="119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̵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</a:pPr>
            <a:r>
              <a:rPr lang="en-US" sz="3400" dirty="0">
                <a:latin typeface="Libre Baskerville" panose="02000000000000000000" pitchFamily="2" charset="0"/>
              </a:rPr>
              <a:t>CONTRACT TERMINATION</a:t>
            </a:r>
            <a:br>
              <a:rPr lang="en-US" sz="3400" dirty="0">
                <a:latin typeface="Libre Baskerville" panose="02000000000000000000" pitchFamily="2" charset="0"/>
              </a:rPr>
            </a:br>
            <a:r>
              <a:rPr lang="en-US" sz="2200" b="0" dirty="0">
                <a:solidFill>
                  <a:srgbClr val="555456"/>
                </a:solidFill>
                <a:latin typeface="Libre Baskerville" panose="02000000000000000000" pitchFamily="2" charset="0"/>
              </a:rPr>
              <a:t>How to Respond</a:t>
            </a:r>
          </a:p>
          <a:p>
            <a:pPr marL="0" indent="0">
              <a:spcBef>
                <a:spcPts val="0"/>
              </a:spcBef>
            </a:pPr>
            <a:endParaRPr lang="en-US" sz="3600" dirty="0"/>
          </a:p>
        </p:txBody>
      </p:sp>
      <p:pic>
        <p:nvPicPr>
          <p:cNvPr id="6" name="Picture 5" descr="An hourglass on a table&#10;&#10;Description automatically generated">
            <a:extLst>
              <a:ext uri="{FF2B5EF4-FFF2-40B4-BE49-F238E27FC236}">
                <a16:creationId xmlns:a16="http://schemas.microsoft.com/office/drawing/2014/main" id="{88438A0D-5391-2F85-CC15-1B5CAB724D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919" r="11815"/>
          <a:stretch/>
        </p:blipFill>
        <p:spPr>
          <a:xfrm>
            <a:off x="0" y="-2289"/>
            <a:ext cx="4316739" cy="68602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C5F438-0C08-CB30-8954-286525B2E51C}"/>
              </a:ext>
            </a:extLst>
          </p:cNvPr>
          <p:cNvSpPr/>
          <p:nvPr/>
        </p:nvSpPr>
        <p:spPr>
          <a:xfrm flipH="1">
            <a:off x="1986529" y="0"/>
            <a:ext cx="2330210" cy="6858000"/>
          </a:xfrm>
          <a:prstGeom prst="rect">
            <a:avLst/>
          </a:prstGeom>
          <a:gradFill>
            <a:gsLst>
              <a:gs pos="98000">
                <a:schemeClr val="tx1">
                  <a:lumMod val="50000"/>
                  <a:alpha val="0"/>
                </a:schemeClr>
              </a:gs>
              <a:gs pos="0">
                <a:schemeClr val="tx1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673C6E-C071-623C-D491-00D7EFDACB23}"/>
              </a:ext>
            </a:extLst>
          </p:cNvPr>
          <p:cNvSpPr/>
          <p:nvPr/>
        </p:nvSpPr>
        <p:spPr>
          <a:xfrm>
            <a:off x="1528037" y="641778"/>
            <a:ext cx="1174060" cy="9481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Get in touch</a:t>
            </a:r>
            <a:r>
              <a:rPr lang="en-US" sz="1400"/>
              <a:t> w/ L4GG/ EPN/ TRC!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FCBEAC-225A-13AA-094B-094F5D472F6E}"/>
              </a:ext>
            </a:extLst>
          </p:cNvPr>
          <p:cNvSpPr/>
          <p:nvPr/>
        </p:nvSpPr>
        <p:spPr>
          <a:xfrm>
            <a:off x="3498890" y="279272"/>
            <a:ext cx="1991142" cy="963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Dispute</a:t>
            </a:r>
            <a:r>
              <a:rPr lang="en-US" sz="1400"/>
              <a:t> Termination &amp; Avoid Agency Dispute Process</a:t>
            </a:r>
            <a:r>
              <a:rPr lang="en-US"/>
              <a:t>/Preserve Litigation</a:t>
            </a:r>
            <a:endParaRPr lang="en-US" sz="1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FF75F-4F4C-1497-946C-CCC88C5145D7}"/>
              </a:ext>
            </a:extLst>
          </p:cNvPr>
          <p:cNvSpPr/>
          <p:nvPr/>
        </p:nvSpPr>
        <p:spPr>
          <a:xfrm>
            <a:off x="3492745" y="1562853"/>
            <a:ext cx="1978852" cy="7665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Appeal Decision &amp; Enter Agency 180-Day Dispute Process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89E396C-DE38-2C7A-B134-EDC1FC61DE87}"/>
              </a:ext>
            </a:extLst>
          </p:cNvPr>
          <p:cNvSpPr/>
          <p:nvPr/>
        </p:nvSpPr>
        <p:spPr>
          <a:xfrm>
            <a:off x="3193600" y="2538366"/>
            <a:ext cx="5969094" cy="47465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Maintain administrative record - harms experienced </a:t>
            </a:r>
            <a:r>
              <a:rPr lang="en-US">
                <a:solidFill>
                  <a:schemeClr val="bg1"/>
                </a:solidFill>
              </a:rPr>
              <a:t>and communication</a:t>
            </a:r>
            <a:endParaRPr lang="en-US" sz="1400">
              <a:solidFill>
                <a:schemeClr val="bg1"/>
              </a:solidFill>
              <a:cs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EA28618-7B63-9C6E-A4EE-488C614D0704}"/>
              </a:ext>
            </a:extLst>
          </p:cNvPr>
          <p:cNvSpPr/>
          <p:nvPr/>
        </p:nvSpPr>
        <p:spPr>
          <a:xfrm>
            <a:off x="5316718" y="4189463"/>
            <a:ext cx="1407745" cy="13175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Identify External Funding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0E5B876-9230-E164-FCCC-7DC9DB7C566D}"/>
              </a:ext>
            </a:extLst>
          </p:cNvPr>
          <p:cNvSpPr/>
          <p:nvPr/>
        </p:nvSpPr>
        <p:spPr>
          <a:xfrm>
            <a:off x="7147319" y="4191975"/>
            <a:ext cx="1412069" cy="13223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Share Your Story with Media and Gov Reps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F31CCA-BE3F-0B9F-73B7-F27298D13399}"/>
              </a:ext>
            </a:extLst>
          </p:cNvPr>
          <p:cNvSpPr/>
          <p:nvPr/>
        </p:nvSpPr>
        <p:spPr>
          <a:xfrm>
            <a:off x="271408" y="5756201"/>
            <a:ext cx="1843659" cy="7849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Accept Termination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94C8E1-975F-D2ED-8B71-F1973B5B4524}"/>
              </a:ext>
            </a:extLst>
          </p:cNvPr>
          <p:cNvSpPr/>
          <p:nvPr/>
        </p:nvSpPr>
        <p:spPr>
          <a:xfrm>
            <a:off x="2351384" y="5760818"/>
            <a:ext cx="2341822" cy="7849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/>
              <a:t>C</a:t>
            </a:r>
            <a:r>
              <a:rPr lang="en-US" sz="1400" kern="1200"/>
              <a:t>loseout </a:t>
            </a:r>
            <a:r>
              <a:rPr lang="en-US" sz="1400"/>
              <a:t>Process</a:t>
            </a:r>
            <a:r>
              <a:rPr lang="en-US" sz="1400" kern="1200"/>
              <a:t>: Submit </a:t>
            </a:r>
            <a:r>
              <a:rPr lang="en-US" sz="1400"/>
              <a:t>Closeout</a:t>
            </a:r>
            <a:r>
              <a:rPr lang="en-US" sz="1400" kern="1200"/>
              <a:t> </a:t>
            </a:r>
            <a:r>
              <a:rPr lang="en-US" sz="1400"/>
              <a:t>Reports</a:t>
            </a:r>
            <a:r>
              <a:rPr lang="en-US" sz="1400" kern="1200"/>
              <a:t> </a:t>
            </a:r>
            <a:r>
              <a:rPr lang="en-US" sz="1400"/>
              <a:t>Within</a:t>
            </a:r>
            <a:r>
              <a:rPr lang="en-US" sz="1400" kern="1200"/>
              <a:t> 120 </a:t>
            </a:r>
            <a:r>
              <a:rPr lang="en-US" sz="1400"/>
              <a:t>Days</a:t>
            </a:r>
            <a:r>
              <a:rPr lang="en-US" sz="1400" kern="1200"/>
              <a:t> of </a:t>
            </a:r>
            <a:r>
              <a:rPr lang="en-US" sz="1400"/>
              <a:t>Termination</a:t>
            </a:r>
            <a:r>
              <a:rPr lang="en-US" sz="800" kern="1200"/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449D91-2FDB-AF11-58F4-1D6D3AF4D59C}"/>
              </a:ext>
            </a:extLst>
          </p:cNvPr>
          <p:cNvSpPr/>
          <p:nvPr/>
        </p:nvSpPr>
        <p:spPr>
          <a:xfrm>
            <a:off x="5029235" y="5760818"/>
            <a:ext cx="2341822" cy="7849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/>
              <a:t>Submit </a:t>
            </a:r>
            <a:r>
              <a:rPr lang="en-US" sz="1400"/>
              <a:t>Closeout</a:t>
            </a:r>
            <a:r>
              <a:rPr lang="en-US" sz="1400" kern="1200"/>
              <a:t> </a:t>
            </a:r>
            <a:r>
              <a:rPr lang="en-US" sz="1400"/>
              <a:t>Costs</a:t>
            </a:r>
            <a:r>
              <a:rPr lang="en-US" sz="1400" kern="1200"/>
              <a:t> </a:t>
            </a:r>
            <a:r>
              <a:rPr lang="en-US" sz="1400"/>
              <a:t>Incurred</a:t>
            </a:r>
            <a:r>
              <a:rPr lang="en-US" sz="1400" kern="1200"/>
              <a:t> by </a:t>
            </a:r>
            <a:r>
              <a:rPr lang="en-US" sz="1400"/>
              <a:t>Closeout</a:t>
            </a:r>
            <a:r>
              <a:rPr lang="en-US" sz="1400" kern="1200"/>
              <a:t> </a:t>
            </a:r>
            <a:r>
              <a:rPr lang="en-US" sz="1400"/>
              <a:t>Activity</a:t>
            </a:r>
            <a:endParaRPr lang="en-US" sz="1400" kern="120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50D2FB2-1EFA-572B-8707-D3A1B7B40795}"/>
              </a:ext>
            </a:extLst>
          </p:cNvPr>
          <p:cNvSpPr/>
          <p:nvPr/>
        </p:nvSpPr>
        <p:spPr>
          <a:xfrm>
            <a:off x="3211265" y="3101198"/>
            <a:ext cx="5947095" cy="417127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Stay in compliance with your Terms &amp; Conditions!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C1FC325-309A-B1CE-557C-E5695B4B776D}"/>
              </a:ext>
            </a:extLst>
          </p:cNvPr>
          <p:cNvSpPr/>
          <p:nvPr/>
        </p:nvSpPr>
        <p:spPr>
          <a:xfrm>
            <a:off x="3616339" y="4198499"/>
            <a:ext cx="1280745" cy="13175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/>
              <a:t>Restore Access to ASAP </a:t>
            </a:r>
            <a:endParaRPr lang="en-US" sz="1200">
              <a:cs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3D2B54-F6AD-E504-78F3-617F2376310E}"/>
              </a:ext>
            </a:extLst>
          </p:cNvPr>
          <p:cNvSpPr/>
          <p:nvPr/>
        </p:nvSpPr>
        <p:spPr>
          <a:xfrm>
            <a:off x="6539799" y="279272"/>
            <a:ext cx="2618561" cy="7369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Potential Litigation</a:t>
            </a:r>
            <a:endParaRPr lang="en-US" sz="140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26C10F3-039D-E54D-715B-E72E978FC194}"/>
              </a:ext>
            </a:extLst>
          </p:cNvPr>
          <p:cNvCxnSpPr>
            <a:cxnSpLocks/>
          </p:cNvCxnSpPr>
          <p:nvPr/>
        </p:nvCxnSpPr>
        <p:spPr>
          <a:xfrm>
            <a:off x="5579591" y="677634"/>
            <a:ext cx="9601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8DFBF51-F25C-B19A-B55A-A3488B8EE104}"/>
              </a:ext>
            </a:extLst>
          </p:cNvPr>
          <p:cNvCxnSpPr>
            <a:cxnSpLocks/>
          </p:cNvCxnSpPr>
          <p:nvPr/>
        </p:nvCxnSpPr>
        <p:spPr>
          <a:xfrm flipV="1">
            <a:off x="7849079" y="1102118"/>
            <a:ext cx="0" cy="4112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C29EDB0-423A-CF0F-5DDD-02678D158EE2}"/>
              </a:ext>
            </a:extLst>
          </p:cNvPr>
          <p:cNvSpPr/>
          <p:nvPr/>
        </p:nvSpPr>
        <p:spPr>
          <a:xfrm>
            <a:off x="165835" y="505212"/>
            <a:ext cx="1174060" cy="10970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 dirty="0"/>
              <a:t>Receive</a:t>
            </a:r>
          </a:p>
          <a:p>
            <a:r>
              <a:rPr lang="en-US" sz="1400" dirty="0"/>
              <a:t>Termination Letter </a:t>
            </a:r>
          </a:p>
          <a:p>
            <a:r>
              <a:rPr lang="en-US" sz="1400" dirty="0"/>
              <a:t>(30 Days to Respond)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FEE07864-9D3B-152E-502E-192A8B5816DE}"/>
              </a:ext>
            </a:extLst>
          </p:cNvPr>
          <p:cNvSpPr/>
          <p:nvPr/>
        </p:nvSpPr>
        <p:spPr>
          <a:xfrm>
            <a:off x="3211265" y="3619139"/>
            <a:ext cx="5969094" cy="42767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Recover incurred expenses; Minimize future expenses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6918323-039C-9644-E696-2F4BF3236188}"/>
              </a:ext>
            </a:extLst>
          </p:cNvPr>
          <p:cNvCxnSpPr>
            <a:cxnSpLocks/>
          </p:cNvCxnSpPr>
          <p:nvPr/>
        </p:nvCxnSpPr>
        <p:spPr>
          <a:xfrm flipH="1">
            <a:off x="977169" y="1772150"/>
            <a:ext cx="1087851" cy="3828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3ABBDBC-DC58-2A6A-C8FD-D200FDFF5E0A}"/>
              </a:ext>
            </a:extLst>
          </p:cNvPr>
          <p:cNvSpPr/>
          <p:nvPr/>
        </p:nvSpPr>
        <p:spPr>
          <a:xfrm>
            <a:off x="6539799" y="1583661"/>
            <a:ext cx="2618559" cy="7369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/>
              <a:t>EPA Dispute Process </a:t>
            </a:r>
          </a:p>
          <a:p>
            <a:pPr algn="ctr"/>
            <a:r>
              <a:rPr lang="en-US"/>
              <a:t>(Favorable Resolution Unlikely)</a:t>
            </a:r>
            <a:endParaRPr lang="en-US" sz="1400">
              <a:cs typeface="Arial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6DE8E8D-813D-1F42-98AA-4CF30D7C38C2}"/>
              </a:ext>
            </a:extLst>
          </p:cNvPr>
          <p:cNvCxnSpPr>
            <a:cxnSpLocks/>
          </p:cNvCxnSpPr>
          <p:nvPr/>
        </p:nvCxnSpPr>
        <p:spPr>
          <a:xfrm>
            <a:off x="5579591" y="1954048"/>
            <a:ext cx="88392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B234779-EAB3-0444-99A8-450BD5AEE0F5}"/>
              </a:ext>
            </a:extLst>
          </p:cNvPr>
          <p:cNvSpPr/>
          <p:nvPr/>
        </p:nvSpPr>
        <p:spPr>
          <a:xfrm>
            <a:off x="1078992" y="2825267"/>
            <a:ext cx="2018358" cy="6675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Critical Actions: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0114790-91CC-843F-C632-422AE338D64D}"/>
              </a:ext>
            </a:extLst>
          </p:cNvPr>
          <p:cNvSpPr/>
          <p:nvPr/>
        </p:nvSpPr>
        <p:spPr>
          <a:xfrm>
            <a:off x="1073419" y="4441212"/>
            <a:ext cx="2018358" cy="6675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Recommended Actions: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A82427B-CFDE-F64E-63DB-82A61DB40218}"/>
              </a:ext>
            </a:extLst>
          </p:cNvPr>
          <p:cNvCxnSpPr/>
          <p:nvPr/>
        </p:nvCxnSpPr>
        <p:spPr>
          <a:xfrm>
            <a:off x="408177" y="5664973"/>
            <a:ext cx="9253728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3692C18-35A4-A25A-F992-A0EAC9686C88}"/>
              </a:ext>
            </a:extLst>
          </p:cNvPr>
          <p:cNvCxnSpPr>
            <a:cxnSpLocks/>
          </p:cNvCxnSpPr>
          <p:nvPr/>
        </p:nvCxnSpPr>
        <p:spPr>
          <a:xfrm flipV="1">
            <a:off x="2852928" y="799634"/>
            <a:ext cx="477333" cy="216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8B3CCA0-FDEF-5A25-91E4-543ECFA11597}"/>
              </a:ext>
            </a:extLst>
          </p:cNvPr>
          <p:cNvCxnSpPr>
            <a:cxnSpLocks/>
          </p:cNvCxnSpPr>
          <p:nvPr/>
        </p:nvCxnSpPr>
        <p:spPr>
          <a:xfrm>
            <a:off x="2826461" y="1285661"/>
            <a:ext cx="593395" cy="5267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Google Shape;354;g349bd7b4158_0_258">
            <a:extLst>
              <a:ext uri="{FF2B5EF4-FFF2-40B4-BE49-F238E27FC236}">
                <a16:creationId xmlns:a16="http://schemas.microsoft.com/office/drawing/2014/main" id="{7F36C956-816C-764F-BE64-FB076AD5FF91}"/>
              </a:ext>
            </a:extLst>
          </p:cNvPr>
          <p:cNvSpPr txBox="1"/>
          <p:nvPr/>
        </p:nvSpPr>
        <p:spPr>
          <a:xfrm>
            <a:off x="9396628" y="3158980"/>
            <a:ext cx="2613474" cy="53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1270B7"/>
                </a:solidFill>
                <a:latin typeface="Poppins"/>
                <a:ea typeface="Poppins"/>
                <a:cs typeface="Poppins"/>
                <a:sym typeface="Poppins"/>
              </a:rPr>
              <a:t>Termination Decision Tree</a:t>
            </a:r>
            <a:endParaRPr sz="3200" b="1" dirty="0">
              <a:solidFill>
                <a:srgbClr val="1270B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0101018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se-up of a pen on a graph&#10;&#10;Description automatically generated">
            <a:extLst>
              <a:ext uri="{FF2B5EF4-FFF2-40B4-BE49-F238E27FC236}">
                <a16:creationId xmlns:a16="http://schemas.microsoft.com/office/drawing/2014/main" id="{B5849205-992D-F896-A9C8-1B0E21C932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197"/>
          <a:stretch/>
        </p:blipFill>
        <p:spPr>
          <a:xfrm>
            <a:off x="-1017" y="0"/>
            <a:ext cx="4663820" cy="6858000"/>
          </a:xfrm>
          <a:prstGeom prst="rect">
            <a:avLst/>
          </a:prstGeom>
        </p:spPr>
      </p:pic>
      <p:sp>
        <p:nvSpPr>
          <p:cNvPr id="336" name="Google Shape;336;p9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337" name="Google Shape;337;p9"/>
          <p:cNvSpPr txBox="1"/>
          <p:nvPr/>
        </p:nvSpPr>
        <p:spPr>
          <a:xfrm>
            <a:off x="5108984" y="1058092"/>
            <a:ext cx="6615834" cy="51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11150" algn="l" rtl="0">
              <a:lnSpc>
                <a:spcPts val="2400"/>
              </a:lnSpc>
              <a:spcBef>
                <a:spcPts val="1000"/>
              </a:spcBef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Libre Baskerville" panose="02000000000000000000" pitchFamily="2" charset="0"/>
                <a:sym typeface="Arial"/>
              </a:rPr>
              <a:t>Update reporting to reflect expenses through date of termination</a:t>
            </a:r>
          </a:p>
          <a:p>
            <a:pPr marL="285750" marR="0" lvl="0" indent="-311150" algn="l" rtl="0">
              <a:lnSpc>
                <a:spcPts val="2400"/>
              </a:lnSpc>
              <a:spcBef>
                <a:spcPts val="1000"/>
              </a:spcBef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Libre Baskerville" panose="02000000000000000000" pitchFamily="2" charset="0"/>
                <a:sym typeface="Arial"/>
              </a:rPr>
              <a:t>Track staff time separately after date of termination:</a:t>
            </a:r>
            <a:endParaRPr sz="1700" b="0" i="0" u="none" strike="noStrike" cap="none" dirty="0">
              <a:solidFill>
                <a:schemeClr val="dk2"/>
              </a:solidFill>
              <a:latin typeface="Libre Baskerville" panose="02000000000000000000" pitchFamily="2" charset="0"/>
              <a:sym typeface="Arial"/>
            </a:endParaRPr>
          </a:p>
          <a:p>
            <a:pPr marL="800100" marR="0" lvl="1" indent="-368300" algn="l" rtl="0">
              <a:lnSpc>
                <a:spcPts val="2400"/>
              </a:lnSpc>
              <a:spcBef>
                <a:spcPts val="700"/>
              </a:spcBef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b="0" u="none" strike="noStrike" cap="none" dirty="0">
                <a:solidFill>
                  <a:srgbClr val="555456"/>
                </a:solidFill>
                <a:latin typeface="Libre Baskerville" panose="02000000000000000000" pitchFamily="2" charset="0"/>
                <a:sym typeface="Arial"/>
              </a:rPr>
              <a:t>Project activities to stay in compliance – minimize incurred expenses</a:t>
            </a:r>
          </a:p>
          <a:p>
            <a:pPr marL="800100" marR="0" lvl="1" indent="-368300" algn="l" rtl="0">
              <a:lnSpc>
                <a:spcPts val="2400"/>
              </a:lnSpc>
              <a:spcBef>
                <a:spcPts val="700"/>
              </a:spcBef>
              <a:buClr>
                <a:srgbClr val="555456"/>
              </a:buClr>
              <a:buSzPts val="2400"/>
              <a:buFont typeface="Courier New"/>
              <a:buChar char="o"/>
            </a:pPr>
            <a:r>
              <a:rPr lang="en-US" sz="1700" b="0" u="none" strike="noStrike" cap="none" dirty="0">
                <a:solidFill>
                  <a:srgbClr val="555456"/>
                </a:solidFill>
                <a:latin typeface="Libre Baskerville" panose="02000000000000000000" pitchFamily="2" charset="0"/>
                <a:sym typeface="Arial"/>
              </a:rPr>
              <a:t>Closeout activities – if not disputing termination or if dispute/litigation does not prevail</a:t>
            </a:r>
          </a:p>
          <a:p>
            <a:pPr marL="285750" marR="0" lvl="0" indent="-311150" algn="l" rtl="0">
              <a:lnSpc>
                <a:spcPts val="2400"/>
              </a:lnSpc>
              <a:spcBef>
                <a:spcPts val="1000"/>
              </a:spcBef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Libre Baskerville" panose="02000000000000000000" pitchFamily="2" charset="0"/>
                <a:sym typeface="Arial"/>
              </a:rPr>
              <a:t>Restore access to ASAP – submit formal request to EPA for payment of incurred expenses through date of termination</a:t>
            </a:r>
          </a:p>
          <a:p>
            <a:pPr marL="285750" marR="0" lvl="0" indent="-311150" algn="l" rtl="0">
              <a:lnSpc>
                <a:spcPts val="2400"/>
              </a:lnSpc>
              <a:spcBef>
                <a:spcPts val="1000"/>
              </a:spcBef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Libre Baskerville" panose="02000000000000000000" pitchFamily="2" charset="0"/>
                <a:sym typeface="Arial"/>
              </a:rPr>
              <a:t>Issue stop work orders on subrecipient contracts to reduce risk</a:t>
            </a:r>
          </a:p>
          <a:p>
            <a:pPr marL="285750" marR="0" lvl="0" indent="-311150" algn="l" rtl="0">
              <a:lnSpc>
                <a:spcPts val="2400"/>
              </a:lnSpc>
              <a:spcBef>
                <a:spcPts val="1000"/>
              </a:spcBef>
              <a:buClr>
                <a:schemeClr val="dk2"/>
              </a:buClr>
              <a:buSzPts val="2400"/>
              <a:buFont typeface="Noto Sans Symbols"/>
              <a:buChar char="❖"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Libre Baskerville" panose="02000000000000000000" pitchFamily="2" charset="0"/>
                <a:sym typeface="Arial"/>
              </a:rPr>
              <a:t>Continue to submit reporting</a:t>
            </a:r>
          </a:p>
          <a:p>
            <a:pPr marL="800100" marR="0" lvl="1" indent="-368300" algn="l" rtl="0">
              <a:lnSpc>
                <a:spcPts val="2400"/>
              </a:lnSpc>
              <a:spcBef>
                <a:spcPts val="700"/>
              </a:spcBef>
              <a:buClr>
                <a:srgbClr val="555456"/>
              </a:buClr>
              <a:buSzPts val="2400"/>
              <a:buFont typeface="Courier New"/>
              <a:buChar char="o"/>
            </a:pPr>
            <a:endParaRPr lang="en-US" sz="1700" b="0" u="none" strike="noStrike" cap="none" dirty="0">
              <a:solidFill>
                <a:srgbClr val="555456"/>
              </a:solidFill>
              <a:latin typeface="Libre Baskerville" panose="02000000000000000000" pitchFamily="2" charset="0"/>
              <a:sym typeface="Arial"/>
            </a:endParaRPr>
          </a:p>
        </p:txBody>
      </p:sp>
      <p:sp>
        <p:nvSpPr>
          <p:cNvPr id="2" name="Google Shape;262;p2">
            <a:extLst>
              <a:ext uri="{FF2B5EF4-FFF2-40B4-BE49-F238E27FC236}">
                <a16:creationId xmlns:a16="http://schemas.microsoft.com/office/drawing/2014/main" id="{37D94EA0-E33E-E430-7C6D-17BB0B6CA316}"/>
              </a:ext>
            </a:extLst>
          </p:cNvPr>
          <p:cNvSpPr txBox="1">
            <a:spLocks/>
          </p:cNvSpPr>
          <p:nvPr/>
        </p:nvSpPr>
        <p:spPr>
          <a:xfrm>
            <a:off x="5064740" y="353445"/>
            <a:ext cx="6871618" cy="61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̵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3300" dirty="0">
                <a:latin typeface="Libre Baskerville" panose="02000000000000000000" pitchFamily="2" charset="0"/>
              </a:rPr>
              <a:t>STAYING IN COMPLIANCE</a:t>
            </a:r>
            <a:endParaRPr lang="en-US" sz="3300" dirty="0">
              <a:latin typeface="Libre Baskerville" panose="02000000000000000000" pitchFamily="2" charset="0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</a:ext>
              </a:ex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FB3338-EE82-5B9A-E0A5-3034ADF62429}"/>
              </a:ext>
            </a:extLst>
          </p:cNvPr>
          <p:cNvSpPr/>
          <p:nvPr/>
        </p:nvSpPr>
        <p:spPr>
          <a:xfrm>
            <a:off x="-1017" y="0"/>
            <a:ext cx="1645768" cy="6858000"/>
          </a:xfrm>
          <a:prstGeom prst="rect">
            <a:avLst/>
          </a:prstGeom>
          <a:gradFill>
            <a:gsLst>
              <a:gs pos="98000">
                <a:schemeClr val="tx1">
                  <a:lumMod val="50000"/>
                  <a:alpha val="0"/>
                </a:schemeClr>
              </a:gs>
              <a:gs pos="0">
                <a:schemeClr val="tx1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4174CB-8C3B-6F00-CF4F-59DAA6042C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Google Shape;372;p12"/>
          <p:cNvSpPr txBox="1">
            <a:spLocks noGrp="1"/>
          </p:cNvSpPr>
          <p:nvPr>
            <p:ph type="sldNum" idx="12"/>
          </p:nvPr>
        </p:nvSpPr>
        <p:spPr>
          <a:xfrm>
            <a:off x="9468057" y="6336686"/>
            <a:ext cx="2468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5" name="Picture 4" descr="A blue and white logo with a person wearing a headset&#10;&#10;Description automatically generated">
            <a:extLst>
              <a:ext uri="{FF2B5EF4-FFF2-40B4-BE49-F238E27FC236}">
                <a16:creationId xmlns:a16="http://schemas.microsoft.com/office/drawing/2014/main" id="{6AA2BF19-E88C-B79B-AE77-AF2CBE8D8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38" y="0"/>
            <a:ext cx="5875020" cy="6858000"/>
          </a:xfrm>
          <a:prstGeom prst="rect">
            <a:avLst/>
          </a:prstGeom>
        </p:spPr>
      </p:pic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00DC5D2F-7680-BD5C-C85C-50B6D92F2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970" y="3982938"/>
            <a:ext cx="3880832" cy="712030"/>
          </a:xfrm>
          <a:prstGeom prst="rect">
            <a:avLst/>
          </a:prstGeom>
        </p:spPr>
      </p:pic>
      <p:pic>
        <p:nvPicPr>
          <p:cNvPr id="12" name="Picture 11" descr="A blue and white logo&#10;&#10;Description automatically generated">
            <a:extLst>
              <a:ext uri="{FF2B5EF4-FFF2-40B4-BE49-F238E27FC236}">
                <a16:creationId xmlns:a16="http://schemas.microsoft.com/office/drawing/2014/main" id="{32715424-B4BE-46A9-9BCA-F94B0B264F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398" t="20245" r="11398" b="15370"/>
          <a:stretch/>
        </p:blipFill>
        <p:spPr>
          <a:xfrm>
            <a:off x="7101686" y="4833189"/>
            <a:ext cx="2136776" cy="1309189"/>
          </a:xfrm>
          <a:prstGeom prst="rect">
            <a:avLst/>
          </a:prstGeom>
        </p:spPr>
      </p:pic>
      <p:pic>
        <p:nvPicPr>
          <p:cNvPr id="13" name="Picture 12" descr="A logo of a bear&#10;&#10;Description automatically generated">
            <a:extLst>
              <a:ext uri="{FF2B5EF4-FFF2-40B4-BE49-F238E27FC236}">
                <a16:creationId xmlns:a16="http://schemas.microsoft.com/office/drawing/2014/main" id="{6F49DFE9-E22F-E4F8-06CD-C1C97D729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589" y="4851157"/>
            <a:ext cx="1071767" cy="1250395"/>
          </a:xfrm>
          <a:prstGeom prst="rect">
            <a:avLst/>
          </a:prstGeom>
        </p:spPr>
      </p:pic>
      <p:sp>
        <p:nvSpPr>
          <p:cNvPr id="371" name="Google Shape;371;p12"/>
          <p:cNvSpPr txBox="1">
            <a:spLocks noGrp="1"/>
          </p:cNvSpPr>
          <p:nvPr>
            <p:ph type="body" idx="1"/>
          </p:nvPr>
        </p:nvSpPr>
        <p:spPr>
          <a:xfrm>
            <a:off x="6172200" y="1456661"/>
            <a:ext cx="5350510" cy="233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3600"/>
              <a:buNone/>
            </a:pPr>
            <a:r>
              <a:rPr lang="en-US" sz="3600" dirty="0">
                <a:latin typeface="Libre Baskerville" panose="02000000000000000000" pitchFamily="2" charset="0"/>
              </a:rPr>
              <a:t>QUESTIONS?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3600"/>
              <a:buNone/>
            </a:pPr>
            <a:r>
              <a:rPr lang="en-US" sz="1800" dirty="0"/>
              <a:t>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3600"/>
              <a:buNone/>
            </a:pPr>
            <a:r>
              <a:rPr lang="en-US" sz="3000" dirty="0">
                <a:solidFill>
                  <a:srgbClr val="555456"/>
                </a:solidFill>
                <a:latin typeface="Libre Baskerville" panose="02000000000000000000" pitchFamily="2" charset="0"/>
              </a:rPr>
              <a:t>Patricia Kwon</a:t>
            </a:r>
            <a:endParaRPr sz="3000" dirty="0">
              <a:solidFill>
                <a:srgbClr val="555456"/>
              </a:solidFill>
              <a:latin typeface="Libre Baskerville" panose="02000000000000000000" pitchFamily="2" charset="0"/>
            </a:endParaRPr>
          </a:p>
          <a:p>
            <a:pPr marL="0" lvl="0" indent="0" algn="ctr" rtl="0">
              <a:lnSpc>
                <a:spcPts val="2400"/>
              </a:lnSpc>
              <a:spcBef>
                <a:spcPts val="0"/>
              </a:spcBef>
              <a:buClr>
                <a:schemeClr val="dk2"/>
              </a:buClr>
              <a:buSzPts val="3600"/>
              <a:buNone/>
            </a:pPr>
            <a:r>
              <a:rPr lang="en-US" sz="1800" u="sng" dirty="0">
                <a:solidFill>
                  <a:srgbClr val="1155CC"/>
                </a:solidFill>
                <a:latin typeface="Libre Baskerville" panose="02000000000000000000" pitchFamily="2" charset="0"/>
              </a:rPr>
              <a:t>epa-support@trccompanies.com</a:t>
            </a:r>
          </a:p>
          <a:p>
            <a:pPr marL="0" lvl="0" indent="0" algn="ctr" rtl="0">
              <a:lnSpc>
                <a:spcPts val="2400"/>
              </a:lnSpc>
              <a:spcBef>
                <a:spcPts val="0"/>
              </a:spcBef>
              <a:buClr>
                <a:schemeClr val="dk2"/>
              </a:buClr>
              <a:buSzPts val="3600"/>
              <a:buNone/>
            </a:pPr>
            <a:endParaRPr sz="1800" u="sng" dirty="0">
              <a:solidFill>
                <a:srgbClr val="1155CC"/>
              </a:solidFill>
              <a:latin typeface="Libre Baskerville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C Theme A">
  <a:themeElements>
    <a:clrScheme name="EPN">
      <a:dk1>
        <a:srgbClr val="333F48"/>
      </a:dk1>
      <a:lt1>
        <a:srgbClr val="FFFFFF"/>
      </a:lt1>
      <a:dk2>
        <a:srgbClr val="1270B7"/>
      </a:dk2>
      <a:lt2>
        <a:srgbClr val="001E38"/>
      </a:lt2>
      <a:accent1>
        <a:srgbClr val="A2BAD3"/>
      </a:accent1>
      <a:accent2>
        <a:srgbClr val="F68D2E"/>
      </a:accent2>
      <a:accent3>
        <a:srgbClr val="72246C"/>
      </a:accent3>
      <a:accent4>
        <a:srgbClr val="F6BE00"/>
      </a:accent4>
      <a:accent5>
        <a:srgbClr val="00A3E1"/>
      </a:accent5>
      <a:accent6>
        <a:srgbClr val="43B02A"/>
      </a:accent6>
      <a:hlink>
        <a:srgbClr val="00A3E1"/>
      </a:hlink>
      <a:folHlink>
        <a:srgbClr val="7224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418</Words>
  <Application>Microsoft Office PowerPoint</Application>
  <PresentationFormat>Widescreen</PresentationFormat>
  <Paragraphs>70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Courier New</vt:lpstr>
      <vt:lpstr>Libre Baskerville</vt:lpstr>
      <vt:lpstr>Noto Sans Symbols</vt:lpstr>
      <vt:lpstr>Poppins</vt:lpstr>
      <vt:lpstr>TRC Theme A</vt:lpstr>
      <vt:lpstr>WHAT TO DO IF YOU  RECEIVE A CONTRACT  TERMINATION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Winters, Ryan</dc:creator>
  <cp:lastModifiedBy>Kwon, Patricia</cp:lastModifiedBy>
  <cp:revision>22</cp:revision>
  <dcterms:created xsi:type="dcterms:W3CDTF">2019-01-11T15:12:57Z</dcterms:created>
  <dcterms:modified xsi:type="dcterms:W3CDTF">2025-04-23T16:09:43Z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0x0101000FB590205B16A54CB680B1BD1809D340</vt:lpwstr>
  </property>
  <property fmtid="{D5CDD505-2E9C-101B-9397-08002B2CF9AE}" pid="3" name="MediaServiceImageTags">
    <vt:lpwstr/>
  </property>
</Properties>
</file>