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405" r:id="rId2"/>
    <p:sldId id="276" r:id="rId3"/>
    <p:sldId id="277" r:id="rId4"/>
    <p:sldId id="278" r:id="rId5"/>
    <p:sldId id="27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t, Nathan" userId="9df23262-05a8-46ca-9283-ec6e5760d270" providerId="ADAL" clId="{8A347F3D-473C-4DC6-9D88-177996133575}"/>
    <pc:docChg chg="undo custSel delSld modSld">
      <pc:chgData name="Hart, Nathan" userId="9df23262-05a8-46ca-9283-ec6e5760d270" providerId="ADAL" clId="{8A347F3D-473C-4DC6-9D88-177996133575}" dt="2025-04-22T21:39:51.305" v="187" actId="20577"/>
      <pc:docMkLst>
        <pc:docMk/>
      </pc:docMkLst>
      <pc:sldChg chg="del">
        <pc:chgData name="Hart, Nathan" userId="9df23262-05a8-46ca-9283-ec6e5760d270" providerId="ADAL" clId="{8A347F3D-473C-4DC6-9D88-177996133575}" dt="2025-04-22T21:02:40.769" v="0" actId="2696"/>
        <pc:sldMkLst>
          <pc:docMk/>
          <pc:sldMk cId="1863629382" sldId="256"/>
        </pc:sldMkLst>
      </pc:sldChg>
      <pc:sldChg chg="modSp mod">
        <pc:chgData name="Hart, Nathan" userId="9df23262-05a8-46ca-9283-ec6e5760d270" providerId="ADAL" clId="{8A347F3D-473C-4DC6-9D88-177996133575}" dt="2025-04-22T21:39:51.305" v="187" actId="20577"/>
        <pc:sldMkLst>
          <pc:docMk/>
          <pc:sldMk cId="2143756260" sldId="279"/>
        </pc:sldMkLst>
        <pc:spChg chg="mod">
          <ac:chgData name="Hart, Nathan" userId="9df23262-05a8-46ca-9283-ec6e5760d270" providerId="ADAL" clId="{8A347F3D-473C-4DC6-9D88-177996133575}" dt="2025-04-22T21:39:51.305" v="187" actId="20577"/>
          <ac:spMkLst>
            <pc:docMk/>
            <pc:sldMk cId="2143756260" sldId="279"/>
            <ac:spMk id="361" creationId="{057C8055-65CF-EBA9-7BB6-0B28F143B8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5BE4C8-65BA-4D8C-8A63-63EB7129BBF8}" type="datetimeFigureOut">
              <a:rPr lang="en-US" smtClean="0"/>
              <a:t>4/22/2025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CE7C38-64C6-4D47-9FE8-5A25E5DBCC52}" type="slidenum">
              <a:rPr lang="en-US" smtClean="0"/>
              <a:t>‹#›</a:t>
            </a:fld>
            <a:endParaRPr lang="en-US"/>
          </a:p>
        </p:txBody>
      </p:sp>
    </p:spTree>
    <p:extLst>
      <p:ext uri="{BB962C8B-B14F-4D97-AF65-F5344CB8AC3E}">
        <p14:creationId xmlns:p14="http://schemas.microsoft.com/office/powerpoint/2010/main" val="3076669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a:extLst>
            <a:ext uri="{FF2B5EF4-FFF2-40B4-BE49-F238E27FC236}">
              <a16:creationId xmlns:a16="http://schemas.microsoft.com/office/drawing/2014/main" id="{32996080-9CB7-A245-13E8-49279EF5A660}"/>
            </a:ext>
          </a:extLst>
        </p:cNvPr>
        <p:cNvGrpSpPr/>
        <p:nvPr/>
      </p:nvGrpSpPr>
      <p:grpSpPr>
        <a:xfrm>
          <a:off x="0" y="0"/>
          <a:ext cx="0" cy="0"/>
          <a:chOff x="0" y="0"/>
          <a:chExt cx="0" cy="0"/>
        </a:xfrm>
      </p:grpSpPr>
      <p:sp>
        <p:nvSpPr>
          <p:cNvPr id="356" name="Google Shape;356;g349bd7b4158_2_0:notes">
            <a:extLst>
              <a:ext uri="{FF2B5EF4-FFF2-40B4-BE49-F238E27FC236}">
                <a16:creationId xmlns:a16="http://schemas.microsoft.com/office/drawing/2014/main" id="{17DF0901-26B4-EF42-401B-86CF46F14CD2}"/>
              </a:ext>
            </a:extLst>
          </p:cNvPr>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g349bd7b4158_2_0:notes">
            <a:extLst>
              <a:ext uri="{FF2B5EF4-FFF2-40B4-BE49-F238E27FC236}">
                <a16:creationId xmlns:a16="http://schemas.microsoft.com/office/drawing/2014/main" id="{56D55EEA-1499-3980-7ED6-6ED3E6302BF8}"/>
              </a:ext>
            </a:extLst>
          </p:cNvPr>
          <p:cNvSpPr txBox="1">
            <a:spLocks noGrp="1"/>
          </p:cNvSpPr>
          <p:nvPr>
            <p:ph type="body" idx="1"/>
          </p:nvPr>
        </p:nvSpPr>
        <p:spPr>
          <a:xfrm>
            <a:off x="914400" y="3251200"/>
            <a:ext cx="7315200" cy="30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Patricia</a:t>
            </a:r>
            <a:endParaRPr/>
          </a:p>
        </p:txBody>
      </p:sp>
      <p:sp>
        <p:nvSpPr>
          <p:cNvPr id="358" name="Google Shape;358;g349bd7b4158_2_0:notes">
            <a:extLst>
              <a:ext uri="{FF2B5EF4-FFF2-40B4-BE49-F238E27FC236}">
                <a16:creationId xmlns:a16="http://schemas.microsoft.com/office/drawing/2014/main" id="{ECBD2B1F-7D0B-B3D5-96A1-4F2183F32698}"/>
              </a:ext>
            </a:extLst>
          </p:cNvPr>
          <p:cNvSpPr txBox="1">
            <a:spLocks noGrp="1"/>
          </p:cNvSpPr>
          <p:nvPr>
            <p:ph type="sldNum" idx="12"/>
          </p:nvPr>
        </p:nvSpPr>
        <p:spPr>
          <a:xfrm>
            <a:off x="5180013" y="6502400"/>
            <a:ext cx="3962400" cy="3414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extLst>
      <p:ext uri="{BB962C8B-B14F-4D97-AF65-F5344CB8AC3E}">
        <p14:creationId xmlns:p14="http://schemas.microsoft.com/office/powerpoint/2010/main" val="2306000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a:extLst>
            <a:ext uri="{FF2B5EF4-FFF2-40B4-BE49-F238E27FC236}">
              <a16:creationId xmlns:a16="http://schemas.microsoft.com/office/drawing/2014/main" id="{D9874942-630A-328C-6252-2CF84B389C61}"/>
            </a:ext>
          </a:extLst>
        </p:cNvPr>
        <p:cNvGrpSpPr/>
        <p:nvPr/>
      </p:nvGrpSpPr>
      <p:grpSpPr>
        <a:xfrm>
          <a:off x="0" y="0"/>
          <a:ext cx="0" cy="0"/>
          <a:chOff x="0" y="0"/>
          <a:chExt cx="0" cy="0"/>
        </a:xfrm>
      </p:grpSpPr>
      <p:sp>
        <p:nvSpPr>
          <p:cNvPr id="356" name="Google Shape;356;g349bd7b4158_2_0:notes">
            <a:extLst>
              <a:ext uri="{FF2B5EF4-FFF2-40B4-BE49-F238E27FC236}">
                <a16:creationId xmlns:a16="http://schemas.microsoft.com/office/drawing/2014/main" id="{26C6300A-56C8-7794-3B2A-5241FBA656AE}"/>
              </a:ext>
            </a:extLst>
          </p:cNvPr>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g349bd7b4158_2_0:notes">
            <a:extLst>
              <a:ext uri="{FF2B5EF4-FFF2-40B4-BE49-F238E27FC236}">
                <a16:creationId xmlns:a16="http://schemas.microsoft.com/office/drawing/2014/main" id="{E8BFC427-4F3E-59E0-7907-437E03BA7BFD}"/>
              </a:ext>
            </a:extLst>
          </p:cNvPr>
          <p:cNvSpPr txBox="1">
            <a:spLocks noGrp="1"/>
          </p:cNvSpPr>
          <p:nvPr>
            <p:ph type="body" idx="1"/>
          </p:nvPr>
        </p:nvSpPr>
        <p:spPr>
          <a:xfrm>
            <a:off x="914400" y="3251200"/>
            <a:ext cx="7315200" cy="30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Patricia</a:t>
            </a:r>
            <a:endParaRPr/>
          </a:p>
        </p:txBody>
      </p:sp>
      <p:sp>
        <p:nvSpPr>
          <p:cNvPr id="358" name="Google Shape;358;g349bd7b4158_2_0:notes">
            <a:extLst>
              <a:ext uri="{FF2B5EF4-FFF2-40B4-BE49-F238E27FC236}">
                <a16:creationId xmlns:a16="http://schemas.microsoft.com/office/drawing/2014/main" id="{0885A4AC-C817-E677-0B91-5EEE687ACE6B}"/>
              </a:ext>
            </a:extLst>
          </p:cNvPr>
          <p:cNvSpPr txBox="1">
            <a:spLocks noGrp="1"/>
          </p:cNvSpPr>
          <p:nvPr>
            <p:ph type="sldNum" idx="12"/>
          </p:nvPr>
        </p:nvSpPr>
        <p:spPr>
          <a:xfrm>
            <a:off x="5180013" y="6502400"/>
            <a:ext cx="3962400" cy="3414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extLst>
      <p:ext uri="{BB962C8B-B14F-4D97-AF65-F5344CB8AC3E}">
        <p14:creationId xmlns:p14="http://schemas.microsoft.com/office/powerpoint/2010/main" val="1436034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a:extLst>
            <a:ext uri="{FF2B5EF4-FFF2-40B4-BE49-F238E27FC236}">
              <a16:creationId xmlns:a16="http://schemas.microsoft.com/office/drawing/2014/main" id="{04D536DB-619D-E1B4-F1E9-70555794CCA3}"/>
            </a:ext>
          </a:extLst>
        </p:cNvPr>
        <p:cNvGrpSpPr/>
        <p:nvPr/>
      </p:nvGrpSpPr>
      <p:grpSpPr>
        <a:xfrm>
          <a:off x="0" y="0"/>
          <a:ext cx="0" cy="0"/>
          <a:chOff x="0" y="0"/>
          <a:chExt cx="0" cy="0"/>
        </a:xfrm>
      </p:grpSpPr>
      <p:sp>
        <p:nvSpPr>
          <p:cNvPr id="356" name="Google Shape;356;g349bd7b4158_2_0:notes">
            <a:extLst>
              <a:ext uri="{FF2B5EF4-FFF2-40B4-BE49-F238E27FC236}">
                <a16:creationId xmlns:a16="http://schemas.microsoft.com/office/drawing/2014/main" id="{9E9D74D6-EEEE-BE4C-0069-0DADAA7EE5CE}"/>
              </a:ext>
            </a:extLst>
          </p:cNvPr>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g349bd7b4158_2_0:notes">
            <a:extLst>
              <a:ext uri="{FF2B5EF4-FFF2-40B4-BE49-F238E27FC236}">
                <a16:creationId xmlns:a16="http://schemas.microsoft.com/office/drawing/2014/main" id="{A091C19E-F576-B48A-5720-E79B6340A870}"/>
              </a:ext>
            </a:extLst>
          </p:cNvPr>
          <p:cNvSpPr txBox="1">
            <a:spLocks noGrp="1"/>
          </p:cNvSpPr>
          <p:nvPr>
            <p:ph type="body" idx="1"/>
          </p:nvPr>
        </p:nvSpPr>
        <p:spPr>
          <a:xfrm>
            <a:off x="914400" y="3251200"/>
            <a:ext cx="7315200" cy="30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Patricia</a:t>
            </a:r>
            <a:endParaRPr/>
          </a:p>
        </p:txBody>
      </p:sp>
      <p:sp>
        <p:nvSpPr>
          <p:cNvPr id="358" name="Google Shape;358;g349bd7b4158_2_0:notes">
            <a:extLst>
              <a:ext uri="{FF2B5EF4-FFF2-40B4-BE49-F238E27FC236}">
                <a16:creationId xmlns:a16="http://schemas.microsoft.com/office/drawing/2014/main" id="{04211B0F-0E32-274F-5A1D-FC9C8B60D87A}"/>
              </a:ext>
            </a:extLst>
          </p:cNvPr>
          <p:cNvSpPr txBox="1">
            <a:spLocks noGrp="1"/>
          </p:cNvSpPr>
          <p:nvPr>
            <p:ph type="sldNum" idx="12"/>
          </p:nvPr>
        </p:nvSpPr>
        <p:spPr>
          <a:xfrm>
            <a:off x="5180013" y="6502400"/>
            <a:ext cx="3962400" cy="3414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extLst>
      <p:ext uri="{BB962C8B-B14F-4D97-AF65-F5344CB8AC3E}">
        <p14:creationId xmlns:p14="http://schemas.microsoft.com/office/powerpoint/2010/main" val="2677993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a:extLst>
            <a:ext uri="{FF2B5EF4-FFF2-40B4-BE49-F238E27FC236}">
              <a16:creationId xmlns:a16="http://schemas.microsoft.com/office/drawing/2014/main" id="{52C5B524-BEE0-491B-B4F5-CAF7EA3E3AD9}"/>
            </a:ext>
          </a:extLst>
        </p:cNvPr>
        <p:cNvGrpSpPr/>
        <p:nvPr/>
      </p:nvGrpSpPr>
      <p:grpSpPr>
        <a:xfrm>
          <a:off x="0" y="0"/>
          <a:ext cx="0" cy="0"/>
          <a:chOff x="0" y="0"/>
          <a:chExt cx="0" cy="0"/>
        </a:xfrm>
      </p:grpSpPr>
      <p:sp>
        <p:nvSpPr>
          <p:cNvPr id="356" name="Google Shape;356;g349bd7b4158_2_0:notes">
            <a:extLst>
              <a:ext uri="{FF2B5EF4-FFF2-40B4-BE49-F238E27FC236}">
                <a16:creationId xmlns:a16="http://schemas.microsoft.com/office/drawing/2014/main" id="{4A14E326-C56D-7066-598D-CBDC3924130D}"/>
              </a:ext>
            </a:extLst>
          </p:cNvPr>
          <p:cNvSpPr>
            <a:spLocks noGrp="1" noRot="1" noChangeAspect="1"/>
          </p:cNvSpPr>
          <p:nvPr>
            <p:ph type="sldImg" idx="2"/>
          </p:nvPr>
        </p:nvSpPr>
        <p:spPr>
          <a:xfrm>
            <a:off x="2290763" y="512763"/>
            <a:ext cx="4562475" cy="256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g349bd7b4158_2_0:notes">
            <a:extLst>
              <a:ext uri="{FF2B5EF4-FFF2-40B4-BE49-F238E27FC236}">
                <a16:creationId xmlns:a16="http://schemas.microsoft.com/office/drawing/2014/main" id="{360C414A-BDDC-D860-2271-E99C5A52928D}"/>
              </a:ext>
            </a:extLst>
          </p:cNvPr>
          <p:cNvSpPr txBox="1">
            <a:spLocks noGrp="1"/>
          </p:cNvSpPr>
          <p:nvPr>
            <p:ph type="body" idx="1"/>
          </p:nvPr>
        </p:nvSpPr>
        <p:spPr>
          <a:xfrm>
            <a:off x="914400" y="3251200"/>
            <a:ext cx="7315200" cy="3081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Patricia</a:t>
            </a:r>
            <a:endParaRPr/>
          </a:p>
        </p:txBody>
      </p:sp>
      <p:sp>
        <p:nvSpPr>
          <p:cNvPr id="358" name="Google Shape;358;g349bd7b4158_2_0:notes">
            <a:extLst>
              <a:ext uri="{FF2B5EF4-FFF2-40B4-BE49-F238E27FC236}">
                <a16:creationId xmlns:a16="http://schemas.microsoft.com/office/drawing/2014/main" id="{AB718120-31A3-E73A-FE7F-904E1D27C54D}"/>
              </a:ext>
            </a:extLst>
          </p:cNvPr>
          <p:cNvSpPr txBox="1">
            <a:spLocks noGrp="1"/>
          </p:cNvSpPr>
          <p:nvPr>
            <p:ph type="sldNum" idx="12"/>
          </p:nvPr>
        </p:nvSpPr>
        <p:spPr>
          <a:xfrm>
            <a:off x="5180013" y="6502400"/>
            <a:ext cx="3962400" cy="3414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extLst>
      <p:ext uri="{BB962C8B-B14F-4D97-AF65-F5344CB8AC3E}">
        <p14:creationId xmlns:p14="http://schemas.microsoft.com/office/powerpoint/2010/main" val="3539770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0D140-C5CB-A99E-355D-48A9A37F3E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43C212-7FA0-EE64-7EA7-EE9A94BDC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D44C3A-A652-DBD1-1638-9CEAFFA71883}"/>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8659FBBF-885D-5F52-E40A-DDF1BB8B9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D7CEC2-0530-24D6-5B8D-6372419B8937}"/>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2115931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E3917-4123-32A5-7AA2-AD271D3631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D55ABA-17FA-C300-C93D-B37D5C5A17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4E9F2B-9206-E8A0-A6AA-EA369C56034C}"/>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9A48A3B4-E603-0A17-C28C-8710A4A0C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F5122-9AF5-0D21-52FE-5730E604D152}"/>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329855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EB115A-1FF5-AC9B-9A0B-9EB2BB2C6B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A124FB-1550-8885-BD06-D047E5100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5EDD5-293F-D3AB-835B-58CF6EEFB0F0}"/>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DE6E2CC8-0CEB-54F9-3EF0-7FC84E01B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0A05DC-148E-968B-33A8-EFF1D4403DD3}"/>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273373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8880D-E295-3310-512C-64DDA2EC91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A900F-0FF6-5FB5-602A-4C00F39BE1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7592F-59DA-5712-7F44-A66A2BACF19B}"/>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C748B7E7-252D-4A17-9355-5F067AFFD8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51C9D-10A3-2B66-22E7-CE6CA3495D01}"/>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2185911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B5284-612F-A17C-569A-92F1E3519A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2B374D-E854-C819-94A1-01DD32C5B4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7ABB7E-BF15-6902-8281-0C1C44DA90EE}"/>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8EA1162F-B9F3-0357-2690-86DB33ADD0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EFD5C-6656-8920-02A1-87642FD06D31}"/>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8756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B2846-D857-85B8-028C-1450FFA4C2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423FE3-3073-F9C4-FA6C-9582A105B2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9F1400-D839-5F80-782B-CD8003F47A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FA52AA-8D44-65E2-768B-1169673E98AE}"/>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6" name="Footer Placeholder 5">
            <a:extLst>
              <a:ext uri="{FF2B5EF4-FFF2-40B4-BE49-F238E27FC236}">
                <a16:creationId xmlns:a16="http://schemas.microsoft.com/office/drawing/2014/main" id="{0FCA47D1-2AFB-2AE1-3923-4F921ECB0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94F971-F3D5-D37D-5EE2-7516C0058502}"/>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229127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9B0D9-3E32-A05F-5B2A-D53822B0C8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8773CD-4DE8-BA8A-006D-70D71AC24F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C8B519-33D0-1FB8-E207-BB0189D2AE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0947A7-229C-9122-2A9E-7F13CA2D92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DBDB46-E1C2-D03D-7DAA-32E255ADD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8FCC74-7A3F-6F7E-18D3-170FB0B66545}"/>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8" name="Footer Placeholder 7">
            <a:extLst>
              <a:ext uri="{FF2B5EF4-FFF2-40B4-BE49-F238E27FC236}">
                <a16:creationId xmlns:a16="http://schemas.microsoft.com/office/drawing/2014/main" id="{B095019B-438C-9025-B13C-0433F2B330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E596CF-D962-45A2-05FD-5C8AD0F17821}"/>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3166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6E45-41F4-C33B-3877-FFB7072D88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B2A8D7-CBEB-00A6-7E1C-5162A1B07928}"/>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4" name="Footer Placeholder 3">
            <a:extLst>
              <a:ext uri="{FF2B5EF4-FFF2-40B4-BE49-F238E27FC236}">
                <a16:creationId xmlns:a16="http://schemas.microsoft.com/office/drawing/2014/main" id="{61B7D682-4D0D-F418-2B58-8E12D37F41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27689B-3C3A-3D0E-B555-3669B61A5D89}"/>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33177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629C25-68CF-2B28-001A-0B0BDC48F442}"/>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3" name="Footer Placeholder 2">
            <a:extLst>
              <a:ext uri="{FF2B5EF4-FFF2-40B4-BE49-F238E27FC236}">
                <a16:creationId xmlns:a16="http://schemas.microsoft.com/office/drawing/2014/main" id="{9A57C3D2-75E4-AC92-B67E-99D1B3E3EA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32FAFC-80D2-8B56-E197-5C59A8136BA0}"/>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328320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12F6E-9F4E-6E72-442A-2D33D0FC42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68D880-85FF-731E-6F22-ACEE6BA2D4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93F932-C28F-3B03-8553-6D98F8BB4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09EE16-067F-9898-E3D8-6993D48718B6}"/>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6" name="Footer Placeholder 5">
            <a:extLst>
              <a:ext uri="{FF2B5EF4-FFF2-40B4-BE49-F238E27FC236}">
                <a16:creationId xmlns:a16="http://schemas.microsoft.com/office/drawing/2014/main" id="{B527D1BA-7B8C-F8DE-92BC-20F09B8DAB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1FD7C-5191-127D-988A-383523BDDD48}"/>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118309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96C83-F164-BE7E-B47D-120E6660C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96C833-4FDD-0D70-4BC5-C62EACC236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38BBCC-B89F-1D80-62BB-8B00610E3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F2EAEE-8256-9A23-3809-7F8A15A50CAE}"/>
              </a:ext>
            </a:extLst>
          </p:cNvPr>
          <p:cNvSpPr>
            <a:spLocks noGrp="1"/>
          </p:cNvSpPr>
          <p:nvPr>
            <p:ph type="dt" sz="half" idx="10"/>
          </p:nvPr>
        </p:nvSpPr>
        <p:spPr/>
        <p:txBody>
          <a:bodyPr/>
          <a:lstStyle/>
          <a:p>
            <a:fld id="{98A7973E-3548-414F-BD58-FB29C687616F}" type="datetimeFigureOut">
              <a:rPr lang="en-US" smtClean="0"/>
              <a:t>4/22/2025</a:t>
            </a:fld>
            <a:endParaRPr lang="en-US"/>
          </a:p>
        </p:txBody>
      </p:sp>
      <p:sp>
        <p:nvSpPr>
          <p:cNvPr id="6" name="Footer Placeholder 5">
            <a:extLst>
              <a:ext uri="{FF2B5EF4-FFF2-40B4-BE49-F238E27FC236}">
                <a16:creationId xmlns:a16="http://schemas.microsoft.com/office/drawing/2014/main" id="{6A47C06E-7ED0-9627-37C9-D5E5AD312A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5ABEF-E66A-ACBD-1E10-624726E328C1}"/>
              </a:ext>
            </a:extLst>
          </p:cNvPr>
          <p:cNvSpPr>
            <a:spLocks noGrp="1"/>
          </p:cNvSpPr>
          <p:nvPr>
            <p:ph type="sldNum" sz="quarter" idx="12"/>
          </p:nvPr>
        </p:nvSpPr>
        <p:spPr/>
        <p:txBody>
          <a:bodyPr/>
          <a:lstStyle/>
          <a:p>
            <a:fld id="{922CD656-2C2B-4AE8-B844-43AE45EA9D24}" type="slidenum">
              <a:rPr lang="en-US" smtClean="0"/>
              <a:t>‹#›</a:t>
            </a:fld>
            <a:endParaRPr lang="en-US"/>
          </a:p>
        </p:txBody>
      </p:sp>
    </p:spTree>
    <p:extLst>
      <p:ext uri="{BB962C8B-B14F-4D97-AF65-F5344CB8AC3E}">
        <p14:creationId xmlns:p14="http://schemas.microsoft.com/office/powerpoint/2010/main" val="2956911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F4A244-A633-86B4-39CC-F05D657197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6E61C-411D-8A3A-CB3B-6B4FF75141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9173BA-D8EE-3249-B7F4-2713E620CF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A7973E-3548-414F-BD58-FB29C687616F}" type="datetimeFigureOut">
              <a:rPr lang="en-US" smtClean="0"/>
              <a:t>4/22/2025</a:t>
            </a:fld>
            <a:endParaRPr lang="en-US"/>
          </a:p>
        </p:txBody>
      </p:sp>
      <p:sp>
        <p:nvSpPr>
          <p:cNvPr id="5" name="Footer Placeholder 4">
            <a:extLst>
              <a:ext uri="{FF2B5EF4-FFF2-40B4-BE49-F238E27FC236}">
                <a16:creationId xmlns:a16="http://schemas.microsoft.com/office/drawing/2014/main" id="{D3E1E482-629F-BCD4-5CF2-203293D6EF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9891305-0566-A460-420D-032F4D5872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22CD656-2C2B-4AE8-B844-43AE45EA9D24}" type="slidenum">
              <a:rPr lang="en-US" smtClean="0"/>
              <a:t>‹#›</a:t>
            </a:fld>
            <a:endParaRPr lang="en-US"/>
          </a:p>
        </p:txBody>
      </p:sp>
    </p:spTree>
    <p:extLst>
      <p:ext uri="{BB962C8B-B14F-4D97-AF65-F5344CB8AC3E}">
        <p14:creationId xmlns:p14="http://schemas.microsoft.com/office/powerpoint/2010/main" val="2910493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pa.gov/grants/epa-grants-management-training-applicants-and-recipient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epa.gov/grants/best-practice-guide-procuring-services-supplies-and-equipment-under-epa-assistanc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9781B-7103-F1D0-C5DE-7603E9591E76}"/>
              </a:ext>
            </a:extLst>
          </p:cNvPr>
          <p:cNvSpPr>
            <a:spLocks noGrp="1"/>
          </p:cNvSpPr>
          <p:nvPr>
            <p:ph type="ctrTitle"/>
          </p:nvPr>
        </p:nvSpPr>
        <p:spPr/>
        <p:txBody>
          <a:bodyPr/>
          <a:lstStyle/>
          <a:p>
            <a:r>
              <a:rPr lang="en-US" dirty="0"/>
              <a:t>Presenter</a:t>
            </a:r>
            <a:br>
              <a:rPr lang="en-US" dirty="0"/>
            </a:br>
            <a:r>
              <a:rPr lang="en-US" dirty="0"/>
              <a:t>James Drummond</a:t>
            </a:r>
          </a:p>
        </p:txBody>
      </p:sp>
      <p:sp>
        <p:nvSpPr>
          <p:cNvPr id="3" name="Subtitle 2">
            <a:extLst>
              <a:ext uri="{FF2B5EF4-FFF2-40B4-BE49-F238E27FC236}">
                <a16:creationId xmlns:a16="http://schemas.microsoft.com/office/drawing/2014/main" id="{C235ECE7-23D7-D305-A7BB-57D931845062}"/>
              </a:ext>
            </a:extLst>
          </p:cNvPr>
          <p:cNvSpPr>
            <a:spLocks noGrp="1"/>
          </p:cNvSpPr>
          <p:nvPr>
            <p:ph type="subTitle" idx="1"/>
          </p:nvPr>
        </p:nvSpPr>
        <p:spPr/>
        <p:txBody>
          <a:bodyPr>
            <a:normAutofit fontScale="25000" lnSpcReduction="20000"/>
          </a:bodyPr>
          <a:lstStyle/>
          <a:p>
            <a:pPr>
              <a:lnSpc>
                <a:spcPct val="170000"/>
              </a:lnSpc>
            </a:pPr>
            <a:endParaRPr lang="en-US" dirty="0"/>
          </a:p>
          <a:p>
            <a:pPr algn="l">
              <a:lnSpc>
                <a:spcPct val="170000"/>
              </a:lnSpc>
            </a:pPr>
            <a:r>
              <a:rPr lang="en-US" sz="7200" dirty="0"/>
              <a:t>Mr. Drummond is a retired EPA attorney who specialized in grants and appropriations law during his tenure at EPA’s Office of General Counsel.  He left EPA in March 2025.  This presentation is based on publicly available information Mr. Drummond provided at the 2023 Brownfields Conference.  However, Mr. Drummond does not speak for EPA on any of the matters addressed during this presentation.  </a:t>
            </a:r>
          </a:p>
        </p:txBody>
      </p:sp>
    </p:spTree>
    <p:extLst>
      <p:ext uri="{BB962C8B-B14F-4D97-AF65-F5344CB8AC3E}">
        <p14:creationId xmlns:p14="http://schemas.microsoft.com/office/powerpoint/2010/main" val="283040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9">
          <a:extLst>
            <a:ext uri="{FF2B5EF4-FFF2-40B4-BE49-F238E27FC236}">
              <a16:creationId xmlns:a16="http://schemas.microsoft.com/office/drawing/2014/main" id="{B1EC0E0A-1F6A-411A-A1E1-DAE2C9380C11}"/>
            </a:ext>
          </a:extLst>
        </p:cNvPr>
        <p:cNvGrpSpPr/>
        <p:nvPr/>
      </p:nvGrpSpPr>
      <p:grpSpPr>
        <a:xfrm>
          <a:off x="0" y="0"/>
          <a:ext cx="0" cy="0"/>
          <a:chOff x="0" y="0"/>
          <a:chExt cx="0" cy="0"/>
        </a:xfrm>
      </p:grpSpPr>
      <p:sp>
        <p:nvSpPr>
          <p:cNvPr id="360" name="Google Shape;360;g349bd7b4158_2_0">
            <a:extLst>
              <a:ext uri="{FF2B5EF4-FFF2-40B4-BE49-F238E27FC236}">
                <a16:creationId xmlns:a16="http://schemas.microsoft.com/office/drawing/2014/main" id="{86E05035-8036-4297-8835-BB78CB4527EF}"/>
              </a:ext>
            </a:extLst>
          </p:cNvPr>
          <p:cNvSpPr txBox="1"/>
          <p:nvPr/>
        </p:nvSpPr>
        <p:spPr>
          <a:xfrm>
            <a:off x="1401100" y="522850"/>
            <a:ext cx="9468600" cy="587700"/>
          </a:xfrm>
          <a:prstGeom prst="rect">
            <a:avLst/>
          </a:prstGeom>
          <a:noFill/>
          <a:ln>
            <a:noFill/>
          </a:ln>
        </p:spPr>
        <p:txBody>
          <a:bodyPr spcFirstLastPara="1" wrap="square" lIns="0" tIns="0" rIns="0" bIns="0" anchor="ctr" anchorCtr="0">
            <a:noAutofit/>
          </a:bodyPr>
          <a:lstStyle/>
          <a:p>
            <a:pPr algn="ctr">
              <a:lnSpc>
                <a:spcPct val="114999"/>
              </a:lnSpc>
              <a:buSzPts val="3200"/>
            </a:pPr>
            <a:r>
              <a:rPr lang="en-US" sz="3200" b="1" dirty="0">
                <a:solidFill>
                  <a:srgbClr val="1270B7"/>
                </a:solidFill>
                <a:latin typeface="Poppins"/>
                <a:ea typeface="Poppins"/>
                <a:cs typeface="Poppins"/>
                <a:sym typeface="Poppins"/>
              </a:rPr>
              <a:t>Tips to Avoiding Adverse Audit Findings​</a:t>
            </a:r>
            <a:endParaRPr lang="en-US" sz="3200" b="1" dirty="0">
              <a:solidFill>
                <a:srgbClr val="1270B7"/>
              </a:solidFill>
              <a:latin typeface="Poppins"/>
              <a:ea typeface="Poppins"/>
              <a:cs typeface="Poppins"/>
            </a:endParaRPr>
          </a:p>
        </p:txBody>
      </p:sp>
      <p:sp>
        <p:nvSpPr>
          <p:cNvPr id="361" name="Google Shape;361;g349bd7b4158_2_0">
            <a:extLst>
              <a:ext uri="{FF2B5EF4-FFF2-40B4-BE49-F238E27FC236}">
                <a16:creationId xmlns:a16="http://schemas.microsoft.com/office/drawing/2014/main" id="{A1096E55-77EB-0000-B665-1D1644A31386}"/>
              </a:ext>
            </a:extLst>
          </p:cNvPr>
          <p:cNvSpPr txBox="1"/>
          <p:nvPr/>
        </p:nvSpPr>
        <p:spPr>
          <a:xfrm>
            <a:off x="582133" y="1366950"/>
            <a:ext cx="11339100" cy="4514056"/>
          </a:xfrm>
          <a:prstGeom prst="rect">
            <a:avLst/>
          </a:prstGeom>
          <a:noFill/>
          <a:ln>
            <a:noFill/>
          </a:ln>
        </p:spPr>
        <p:txBody>
          <a:bodyPr spcFirstLastPara="1" wrap="square" lIns="0" tIns="0" rIns="0" bIns="0" anchor="t" anchorCtr="0">
            <a:spAutoFit/>
          </a:bodyPr>
          <a:lstStyle/>
          <a:p>
            <a:pPr marL="584200" lvl="1" indent="-279400">
              <a:lnSpc>
                <a:spcPct val="125000"/>
              </a:lnSpc>
              <a:spcAft>
                <a:spcPts val="1200"/>
              </a:spcAft>
              <a:buSzPts val="2600"/>
              <a:buFont typeface="Poppins"/>
              <a:buChar char="•"/>
            </a:pPr>
            <a:r>
              <a:rPr lang="en-US" sz="2600" dirty="0">
                <a:latin typeface="Poppins"/>
                <a:ea typeface="Poppins"/>
                <a:cs typeface="Poppins"/>
                <a:sym typeface="Poppins"/>
              </a:rPr>
              <a:t>Disburse EPA Funds Within 5 Business Days</a:t>
            </a:r>
          </a:p>
          <a:p>
            <a:pPr marL="584200" lvl="1" indent="-279400">
              <a:lnSpc>
                <a:spcPct val="125000"/>
              </a:lnSpc>
              <a:spcAft>
                <a:spcPts val="1200"/>
              </a:spcAft>
              <a:buSzPts val="2600"/>
              <a:buFont typeface="Poppins"/>
              <a:buChar char="•"/>
            </a:pPr>
            <a:r>
              <a:rPr lang="en-US" sz="2600" dirty="0">
                <a:latin typeface="Poppins"/>
                <a:cs typeface="Poppins"/>
              </a:rPr>
              <a:t>Drawdowns must be based on actual costs incurred</a:t>
            </a:r>
          </a:p>
          <a:p>
            <a:pPr marL="584200" lvl="1" indent="-279400">
              <a:lnSpc>
                <a:spcPct val="125000"/>
              </a:lnSpc>
              <a:spcAft>
                <a:spcPts val="1200"/>
              </a:spcAft>
              <a:buSzPts val="2600"/>
              <a:buFont typeface="Poppins"/>
              <a:buChar char="•"/>
            </a:pPr>
            <a:r>
              <a:rPr lang="en-US" sz="2600" dirty="0">
                <a:latin typeface="Poppins"/>
                <a:cs typeface="Poppins"/>
                <a:sym typeface="Poppins"/>
              </a:rPr>
              <a:t>All EPA recipients must use ASAP</a:t>
            </a:r>
          </a:p>
          <a:p>
            <a:pPr marL="584200" lvl="1" indent="-279400">
              <a:lnSpc>
                <a:spcPct val="125000"/>
              </a:lnSpc>
              <a:spcAft>
                <a:spcPts val="1200"/>
              </a:spcAft>
              <a:buSzPts val="2600"/>
              <a:buFont typeface="Poppins"/>
              <a:buChar char="•"/>
            </a:pPr>
            <a:r>
              <a:rPr lang="en-US" sz="2600" dirty="0">
                <a:latin typeface="Poppins"/>
                <a:cs typeface="Poppins"/>
                <a:sym typeface="Poppins"/>
              </a:rPr>
              <a:t>Save all payment documentation for payment reviews (payroll records, invoices, travel vouchers, procurement records)</a:t>
            </a:r>
          </a:p>
          <a:p>
            <a:pPr marL="584200" lvl="1" indent="-279400">
              <a:lnSpc>
                <a:spcPct val="125000"/>
              </a:lnSpc>
              <a:spcAft>
                <a:spcPts val="1200"/>
              </a:spcAft>
              <a:buSzPts val="2600"/>
              <a:buFont typeface="Poppins"/>
              <a:buChar char="•"/>
            </a:pPr>
            <a:r>
              <a:rPr lang="en-US" sz="2600" dirty="0">
                <a:latin typeface="Poppins"/>
                <a:cs typeface="Poppins"/>
                <a:sym typeface="Poppins"/>
                <a:hlinkClick r:id="rId3"/>
              </a:rPr>
              <a:t>EPA has applicant/recipient grant training available online</a:t>
            </a:r>
            <a:endParaRPr lang="en-US" sz="2600" dirty="0">
              <a:latin typeface="Poppins"/>
              <a:cs typeface="Poppins"/>
              <a:sym typeface="Poppins"/>
            </a:endParaRPr>
          </a:p>
          <a:p>
            <a:pPr marL="584200" lvl="1" indent="-279400">
              <a:lnSpc>
                <a:spcPct val="125000"/>
              </a:lnSpc>
              <a:buSzPts val="2600"/>
              <a:buFont typeface="Poppins"/>
              <a:buChar char="•"/>
            </a:pPr>
            <a:endParaRPr lang="en-US" sz="2600" dirty="0">
              <a:latin typeface="Poppins"/>
              <a:cs typeface="Poppins"/>
              <a:sym typeface="Poppins"/>
            </a:endParaRPr>
          </a:p>
          <a:p>
            <a:pPr marL="0" marR="0" lvl="0" indent="0" algn="l" rtl="0">
              <a:lnSpc>
                <a:spcPct val="125000"/>
              </a:lnSpc>
              <a:spcBef>
                <a:spcPts val="700"/>
              </a:spcBef>
              <a:spcAft>
                <a:spcPts val="0"/>
              </a:spcAft>
              <a:buNone/>
            </a:pPr>
            <a:endParaRPr sz="800" b="0" i="0" u="none" strike="noStrike" cap="none" dirty="0">
              <a:solidFill>
                <a:srgbClr val="116FB7"/>
              </a:solidFill>
              <a:latin typeface="Arial"/>
              <a:ea typeface="Arial"/>
              <a:cs typeface="Arial"/>
              <a:sym typeface="Arial"/>
            </a:endParaRPr>
          </a:p>
        </p:txBody>
      </p:sp>
    </p:spTree>
    <p:extLst>
      <p:ext uri="{BB962C8B-B14F-4D97-AF65-F5344CB8AC3E}">
        <p14:creationId xmlns:p14="http://schemas.microsoft.com/office/powerpoint/2010/main" val="172562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9">
          <a:extLst>
            <a:ext uri="{FF2B5EF4-FFF2-40B4-BE49-F238E27FC236}">
              <a16:creationId xmlns:a16="http://schemas.microsoft.com/office/drawing/2014/main" id="{3D6C077C-2B33-5C15-3687-5E4034037A58}"/>
            </a:ext>
          </a:extLst>
        </p:cNvPr>
        <p:cNvGrpSpPr/>
        <p:nvPr/>
      </p:nvGrpSpPr>
      <p:grpSpPr>
        <a:xfrm>
          <a:off x="0" y="0"/>
          <a:ext cx="0" cy="0"/>
          <a:chOff x="0" y="0"/>
          <a:chExt cx="0" cy="0"/>
        </a:xfrm>
      </p:grpSpPr>
      <p:sp>
        <p:nvSpPr>
          <p:cNvPr id="360" name="Google Shape;360;g349bd7b4158_2_0">
            <a:extLst>
              <a:ext uri="{FF2B5EF4-FFF2-40B4-BE49-F238E27FC236}">
                <a16:creationId xmlns:a16="http://schemas.microsoft.com/office/drawing/2014/main" id="{CA641D80-5764-A9C9-17F9-62D63A43E77A}"/>
              </a:ext>
            </a:extLst>
          </p:cNvPr>
          <p:cNvSpPr txBox="1"/>
          <p:nvPr/>
        </p:nvSpPr>
        <p:spPr>
          <a:xfrm>
            <a:off x="1401100" y="522850"/>
            <a:ext cx="9468600" cy="587700"/>
          </a:xfrm>
          <a:prstGeom prst="rect">
            <a:avLst/>
          </a:prstGeom>
          <a:noFill/>
          <a:ln>
            <a:noFill/>
          </a:ln>
        </p:spPr>
        <p:txBody>
          <a:bodyPr spcFirstLastPara="1" wrap="square" lIns="0" tIns="0" rIns="0" bIns="0" anchor="ctr" anchorCtr="0">
            <a:noAutofit/>
          </a:bodyPr>
          <a:lstStyle/>
          <a:p>
            <a:pPr algn="ctr">
              <a:lnSpc>
                <a:spcPct val="114999"/>
              </a:lnSpc>
              <a:buSzPts val="3200"/>
            </a:pPr>
            <a:r>
              <a:rPr lang="en-US" sz="3200" b="1" dirty="0">
                <a:solidFill>
                  <a:srgbClr val="1270B7"/>
                </a:solidFill>
                <a:latin typeface="Poppins"/>
                <a:ea typeface="Poppins"/>
                <a:cs typeface="Poppins"/>
                <a:sym typeface="Poppins"/>
              </a:rPr>
              <a:t>Financial Management Common Sense Tips​</a:t>
            </a:r>
            <a:endParaRPr lang="en-US" sz="3200" b="1" dirty="0">
              <a:solidFill>
                <a:srgbClr val="1270B7"/>
              </a:solidFill>
              <a:latin typeface="Poppins"/>
              <a:ea typeface="Poppins"/>
              <a:cs typeface="Poppins"/>
            </a:endParaRPr>
          </a:p>
        </p:txBody>
      </p:sp>
      <p:sp>
        <p:nvSpPr>
          <p:cNvPr id="361" name="Google Shape;361;g349bd7b4158_2_0">
            <a:extLst>
              <a:ext uri="{FF2B5EF4-FFF2-40B4-BE49-F238E27FC236}">
                <a16:creationId xmlns:a16="http://schemas.microsoft.com/office/drawing/2014/main" id="{FFE49034-43E0-D837-2FD7-4DB6B56F41A0}"/>
              </a:ext>
            </a:extLst>
          </p:cNvPr>
          <p:cNvSpPr txBox="1"/>
          <p:nvPr/>
        </p:nvSpPr>
        <p:spPr>
          <a:xfrm>
            <a:off x="582133" y="1366950"/>
            <a:ext cx="11339100" cy="6514604"/>
          </a:xfrm>
          <a:prstGeom prst="rect">
            <a:avLst/>
          </a:prstGeom>
          <a:noFill/>
          <a:ln>
            <a:noFill/>
          </a:ln>
        </p:spPr>
        <p:txBody>
          <a:bodyPr spcFirstLastPara="1" wrap="square" lIns="0" tIns="0" rIns="0" bIns="0" anchor="t" anchorCtr="0">
            <a:spAutoFit/>
          </a:bodyPr>
          <a:lstStyle/>
          <a:p>
            <a:pPr marL="584200" lvl="1" indent="-279400">
              <a:lnSpc>
                <a:spcPct val="125000"/>
              </a:lnSpc>
              <a:spcAft>
                <a:spcPts val="800"/>
              </a:spcAft>
              <a:buSzPts val="2600"/>
              <a:buFont typeface="Poppins"/>
              <a:buChar char="•"/>
            </a:pPr>
            <a:r>
              <a:rPr lang="en-US" sz="2600" dirty="0">
                <a:latin typeface="Poppins"/>
                <a:cs typeface="Poppins"/>
                <a:sym typeface="Poppins"/>
              </a:rPr>
              <a:t>Be sure your records tell a complete story</a:t>
            </a:r>
          </a:p>
          <a:p>
            <a:pPr marL="584200" lvl="1" indent="-279400">
              <a:lnSpc>
                <a:spcPct val="125000"/>
              </a:lnSpc>
              <a:spcAft>
                <a:spcPts val="800"/>
              </a:spcAft>
              <a:buSzPts val="2600"/>
              <a:buFont typeface="Poppins"/>
              <a:buChar char="•"/>
            </a:pPr>
            <a:r>
              <a:rPr lang="en-US" sz="2600" dirty="0">
                <a:latin typeface="Poppins"/>
                <a:cs typeface="Poppins"/>
                <a:sym typeface="Poppins"/>
              </a:rPr>
              <a:t>You can only have one set of books</a:t>
            </a:r>
          </a:p>
          <a:p>
            <a:pPr marL="584200" lvl="1" indent="-279400">
              <a:lnSpc>
                <a:spcPct val="125000"/>
              </a:lnSpc>
              <a:spcAft>
                <a:spcPts val="800"/>
              </a:spcAft>
              <a:buSzPts val="2600"/>
              <a:buFont typeface="Poppins"/>
              <a:buChar char="•"/>
            </a:pPr>
            <a:r>
              <a:rPr lang="en-US" sz="2600" dirty="0">
                <a:latin typeface="Poppins"/>
                <a:cs typeface="Poppins"/>
                <a:sym typeface="Poppins"/>
              </a:rPr>
              <a:t>Payroll records, including timesheets, must account for 100% of the time of every employee</a:t>
            </a:r>
          </a:p>
          <a:p>
            <a:pPr marL="584200" lvl="1" indent="-279400">
              <a:lnSpc>
                <a:spcPct val="125000"/>
              </a:lnSpc>
              <a:spcAft>
                <a:spcPts val="800"/>
              </a:spcAft>
              <a:buSzPts val="2600"/>
              <a:buFont typeface="Poppins"/>
              <a:buChar char="•"/>
            </a:pPr>
            <a:r>
              <a:rPr lang="en-US" sz="2600" dirty="0">
                <a:latin typeface="Poppins"/>
                <a:cs typeface="Poppins"/>
                <a:sym typeface="Poppins"/>
              </a:rPr>
              <a:t>Employees charged to more than one cost center must charge actual hours spent on each; they cannot be paid based on a pre-determined allocation</a:t>
            </a:r>
          </a:p>
          <a:p>
            <a:pPr marL="584200" lvl="1" indent="-279400">
              <a:lnSpc>
                <a:spcPct val="125000"/>
              </a:lnSpc>
              <a:spcAft>
                <a:spcPts val="800"/>
              </a:spcAft>
              <a:buSzPts val="2600"/>
              <a:buFont typeface="Poppins"/>
              <a:buChar char="•"/>
            </a:pPr>
            <a:r>
              <a:rPr lang="en-US" sz="2600" dirty="0">
                <a:latin typeface="Poppins"/>
                <a:cs typeface="Poppins"/>
                <a:sym typeface="Poppins"/>
              </a:rPr>
              <a:t>Charges must make sense. E.g., you cannot charge an employee’s travel to a different account than his/her payroll for the same day</a:t>
            </a:r>
          </a:p>
          <a:p>
            <a:pPr marL="584200" lvl="1" indent="-279400">
              <a:lnSpc>
                <a:spcPct val="125000"/>
              </a:lnSpc>
              <a:spcAft>
                <a:spcPts val="800"/>
              </a:spcAft>
              <a:buSzPts val="2600"/>
              <a:buFont typeface="Poppins"/>
              <a:buChar char="•"/>
            </a:pPr>
            <a:endParaRPr lang="en-US" sz="2600" dirty="0">
              <a:latin typeface="Poppins"/>
              <a:cs typeface="Poppins"/>
              <a:sym typeface="Poppins"/>
            </a:endParaRPr>
          </a:p>
          <a:p>
            <a:pPr marL="0" marR="0" lvl="0" indent="0" algn="l" rtl="0">
              <a:lnSpc>
                <a:spcPct val="125000"/>
              </a:lnSpc>
              <a:spcBef>
                <a:spcPts val="700"/>
              </a:spcBef>
              <a:spcAft>
                <a:spcPts val="800"/>
              </a:spcAft>
              <a:buNone/>
            </a:pPr>
            <a:endParaRPr sz="800" b="0" i="0" u="none" strike="noStrike" cap="none" dirty="0">
              <a:solidFill>
                <a:srgbClr val="116FB7"/>
              </a:solidFill>
              <a:latin typeface="Arial"/>
              <a:ea typeface="Arial"/>
              <a:cs typeface="Arial"/>
              <a:sym typeface="Arial"/>
            </a:endParaRPr>
          </a:p>
        </p:txBody>
      </p:sp>
    </p:spTree>
    <p:extLst>
      <p:ext uri="{BB962C8B-B14F-4D97-AF65-F5344CB8AC3E}">
        <p14:creationId xmlns:p14="http://schemas.microsoft.com/office/powerpoint/2010/main" val="3191025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9">
          <a:extLst>
            <a:ext uri="{FF2B5EF4-FFF2-40B4-BE49-F238E27FC236}">
              <a16:creationId xmlns:a16="http://schemas.microsoft.com/office/drawing/2014/main" id="{B2A2C79F-3D83-C8B2-096D-8D0786AF1987}"/>
            </a:ext>
          </a:extLst>
        </p:cNvPr>
        <p:cNvGrpSpPr/>
        <p:nvPr/>
      </p:nvGrpSpPr>
      <p:grpSpPr>
        <a:xfrm>
          <a:off x="0" y="0"/>
          <a:ext cx="0" cy="0"/>
          <a:chOff x="0" y="0"/>
          <a:chExt cx="0" cy="0"/>
        </a:xfrm>
      </p:grpSpPr>
      <p:sp>
        <p:nvSpPr>
          <p:cNvPr id="360" name="Google Shape;360;g349bd7b4158_2_0">
            <a:extLst>
              <a:ext uri="{FF2B5EF4-FFF2-40B4-BE49-F238E27FC236}">
                <a16:creationId xmlns:a16="http://schemas.microsoft.com/office/drawing/2014/main" id="{6BA194AC-8015-4691-D641-A51C9E9DAE32}"/>
              </a:ext>
            </a:extLst>
          </p:cNvPr>
          <p:cNvSpPr txBox="1"/>
          <p:nvPr/>
        </p:nvSpPr>
        <p:spPr>
          <a:xfrm>
            <a:off x="1401100" y="522850"/>
            <a:ext cx="9468600" cy="587700"/>
          </a:xfrm>
          <a:prstGeom prst="rect">
            <a:avLst/>
          </a:prstGeom>
          <a:noFill/>
          <a:ln>
            <a:noFill/>
          </a:ln>
        </p:spPr>
        <p:txBody>
          <a:bodyPr spcFirstLastPara="1" wrap="square" lIns="0" tIns="0" rIns="0" bIns="0" anchor="ctr" anchorCtr="0">
            <a:noAutofit/>
          </a:bodyPr>
          <a:lstStyle/>
          <a:p>
            <a:pPr algn="ctr">
              <a:lnSpc>
                <a:spcPct val="114999"/>
              </a:lnSpc>
              <a:buSzPts val="3200"/>
            </a:pPr>
            <a:r>
              <a:rPr lang="en-US" sz="3200" b="1" dirty="0">
                <a:solidFill>
                  <a:srgbClr val="1270B7"/>
                </a:solidFill>
                <a:latin typeface="Poppins"/>
                <a:ea typeface="Poppins"/>
                <a:cs typeface="Poppins"/>
                <a:sym typeface="Poppins"/>
              </a:rPr>
              <a:t>Procurement Under the UGG</a:t>
            </a:r>
            <a:endParaRPr lang="en-US" sz="3200" b="1" dirty="0">
              <a:solidFill>
                <a:srgbClr val="1270B7"/>
              </a:solidFill>
              <a:latin typeface="Poppins"/>
              <a:ea typeface="Poppins"/>
              <a:cs typeface="Poppins"/>
            </a:endParaRPr>
          </a:p>
        </p:txBody>
      </p:sp>
      <p:sp>
        <p:nvSpPr>
          <p:cNvPr id="361" name="Google Shape;361;g349bd7b4158_2_0">
            <a:extLst>
              <a:ext uri="{FF2B5EF4-FFF2-40B4-BE49-F238E27FC236}">
                <a16:creationId xmlns:a16="http://schemas.microsoft.com/office/drawing/2014/main" id="{053DB303-A94A-B109-AF06-DD28A3BF7801}"/>
              </a:ext>
            </a:extLst>
          </p:cNvPr>
          <p:cNvSpPr txBox="1"/>
          <p:nvPr/>
        </p:nvSpPr>
        <p:spPr>
          <a:xfrm>
            <a:off x="582133" y="1366950"/>
            <a:ext cx="11339100" cy="6065763"/>
          </a:xfrm>
          <a:prstGeom prst="rect">
            <a:avLst/>
          </a:prstGeom>
          <a:noFill/>
          <a:ln>
            <a:noFill/>
          </a:ln>
        </p:spPr>
        <p:txBody>
          <a:bodyPr spcFirstLastPara="1" wrap="square" lIns="0" tIns="0" rIns="0" bIns="0" anchor="t" anchorCtr="0">
            <a:spAutoFit/>
          </a:bodyPr>
          <a:lstStyle/>
          <a:p>
            <a:pPr marL="584200" lvl="1" indent="-279400">
              <a:lnSpc>
                <a:spcPct val="125000"/>
              </a:lnSpc>
              <a:spcAft>
                <a:spcPts val="800"/>
              </a:spcAft>
              <a:buSzPts val="2600"/>
              <a:buFont typeface="Poppins"/>
              <a:buChar char="•"/>
            </a:pPr>
            <a:r>
              <a:rPr lang="en-US" sz="2600" dirty="0">
                <a:latin typeface="Poppins"/>
                <a:cs typeface="Poppins"/>
                <a:sym typeface="Poppins"/>
              </a:rPr>
              <a:t>Don’t take procurement short cuts to draw down funds!</a:t>
            </a:r>
          </a:p>
          <a:p>
            <a:pPr marL="584200" lvl="1" indent="-279400">
              <a:lnSpc>
                <a:spcPct val="125000"/>
              </a:lnSpc>
              <a:spcAft>
                <a:spcPts val="800"/>
              </a:spcAft>
              <a:buSzPts val="2600"/>
              <a:buFont typeface="Poppins"/>
              <a:buChar char="•"/>
            </a:pPr>
            <a:r>
              <a:rPr lang="en-US" sz="2600" dirty="0">
                <a:latin typeface="Poppins"/>
                <a:cs typeface="Poppins"/>
                <a:sym typeface="Poppins"/>
              </a:rPr>
              <a:t>All recipients (other than states and tribes) that procure a contractor must comply with 2 CFR Part 200 and 2 CFR Part 1500</a:t>
            </a:r>
          </a:p>
          <a:p>
            <a:pPr marL="584200" lvl="1" indent="-279400">
              <a:lnSpc>
                <a:spcPct val="125000"/>
              </a:lnSpc>
              <a:spcAft>
                <a:spcPts val="800"/>
              </a:spcAft>
              <a:buSzPts val="2600"/>
              <a:buFont typeface="Poppins"/>
              <a:buChar char="•"/>
            </a:pPr>
            <a:r>
              <a:rPr lang="en-US" sz="2600" u="sng" dirty="0">
                <a:latin typeface="Poppins"/>
                <a:cs typeface="Poppins"/>
                <a:sym typeface="Poppins"/>
              </a:rPr>
              <a:t>Full and open competition is the norm</a:t>
            </a:r>
            <a:r>
              <a:rPr lang="en-US" sz="2600" dirty="0">
                <a:latin typeface="Poppins"/>
                <a:cs typeface="Poppins"/>
                <a:sym typeface="Poppins"/>
              </a:rPr>
              <a:t> when procuring goods and services</a:t>
            </a:r>
          </a:p>
          <a:p>
            <a:pPr marL="584200" lvl="1" indent="-279400">
              <a:lnSpc>
                <a:spcPct val="125000"/>
              </a:lnSpc>
              <a:spcAft>
                <a:spcPts val="800"/>
              </a:spcAft>
              <a:buSzPts val="2600"/>
              <a:buFont typeface="Poppins"/>
              <a:buChar char="•"/>
            </a:pPr>
            <a:r>
              <a:rPr lang="en-US" sz="2600" dirty="0">
                <a:latin typeface="Poppins"/>
                <a:cs typeface="Poppins"/>
                <a:sym typeface="Poppins"/>
              </a:rPr>
              <a:t>Contracts under $10,000* can be entered into without competition but be careful not to circumvent competition</a:t>
            </a:r>
          </a:p>
          <a:p>
            <a:pPr marL="584200" lvl="1" indent="-279400">
              <a:lnSpc>
                <a:spcPct val="125000"/>
              </a:lnSpc>
              <a:spcAft>
                <a:spcPts val="800"/>
              </a:spcAft>
              <a:buSzPts val="2600"/>
              <a:buFont typeface="Poppins"/>
              <a:buChar char="•"/>
            </a:pPr>
            <a:r>
              <a:rPr lang="en-US" sz="2600" dirty="0">
                <a:latin typeface="Poppins"/>
                <a:cs typeface="Poppins"/>
                <a:sym typeface="Poppins"/>
              </a:rPr>
              <a:t>Conflicts of interest are prohibited by 2 CFR 200.318(c)</a:t>
            </a:r>
          </a:p>
          <a:p>
            <a:pPr marL="584200" lvl="1" indent="-279400">
              <a:lnSpc>
                <a:spcPct val="125000"/>
              </a:lnSpc>
              <a:spcAft>
                <a:spcPts val="800"/>
              </a:spcAft>
              <a:buSzPts val="2600"/>
              <a:buFont typeface="Poppins"/>
              <a:buChar char="•"/>
            </a:pPr>
            <a:r>
              <a:rPr lang="en-US" sz="2600" dirty="0">
                <a:latin typeface="Poppins"/>
                <a:cs typeface="Poppins"/>
                <a:sym typeface="Poppins"/>
              </a:rPr>
              <a:t>EPA has a </a:t>
            </a:r>
            <a:r>
              <a:rPr lang="en-US" sz="2600" dirty="0">
                <a:latin typeface="Poppins"/>
                <a:cs typeface="Poppins"/>
                <a:sym typeface="Poppins"/>
                <a:hlinkClick r:id="rId3"/>
              </a:rPr>
              <a:t>procurement best practices guide </a:t>
            </a:r>
            <a:endParaRPr lang="en-US" sz="2600" dirty="0">
              <a:latin typeface="Poppins"/>
              <a:cs typeface="Poppins"/>
              <a:sym typeface="Poppins"/>
            </a:endParaRPr>
          </a:p>
          <a:p>
            <a:pPr marL="584200" lvl="1" indent="-279400">
              <a:lnSpc>
                <a:spcPct val="125000"/>
              </a:lnSpc>
              <a:spcAft>
                <a:spcPts val="800"/>
              </a:spcAft>
              <a:buSzPts val="2600"/>
              <a:buFont typeface="Poppins"/>
              <a:buChar char="•"/>
            </a:pPr>
            <a:endParaRPr lang="en-US" sz="2600" dirty="0">
              <a:latin typeface="Poppins"/>
              <a:cs typeface="Poppins"/>
              <a:sym typeface="Poppins"/>
            </a:endParaRPr>
          </a:p>
          <a:p>
            <a:pPr marL="0" marR="0" lvl="0" indent="0" algn="l" rtl="0">
              <a:lnSpc>
                <a:spcPct val="125000"/>
              </a:lnSpc>
              <a:spcBef>
                <a:spcPts val="700"/>
              </a:spcBef>
              <a:spcAft>
                <a:spcPts val="800"/>
              </a:spcAft>
              <a:buNone/>
            </a:pPr>
            <a:endParaRPr sz="800" b="0" i="0" u="none" strike="noStrike" cap="none" dirty="0">
              <a:solidFill>
                <a:srgbClr val="116FB7"/>
              </a:solidFill>
              <a:latin typeface="Arial"/>
              <a:ea typeface="Arial"/>
              <a:cs typeface="Arial"/>
              <a:sym typeface="Arial"/>
            </a:endParaRPr>
          </a:p>
        </p:txBody>
      </p:sp>
    </p:spTree>
    <p:extLst>
      <p:ext uri="{BB962C8B-B14F-4D97-AF65-F5344CB8AC3E}">
        <p14:creationId xmlns:p14="http://schemas.microsoft.com/office/powerpoint/2010/main" val="374082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9">
          <a:extLst>
            <a:ext uri="{FF2B5EF4-FFF2-40B4-BE49-F238E27FC236}">
              <a16:creationId xmlns:a16="http://schemas.microsoft.com/office/drawing/2014/main" id="{8754DC24-92B0-CCD5-4D22-0E73B668C0BA}"/>
            </a:ext>
          </a:extLst>
        </p:cNvPr>
        <p:cNvGrpSpPr/>
        <p:nvPr/>
      </p:nvGrpSpPr>
      <p:grpSpPr>
        <a:xfrm>
          <a:off x="0" y="0"/>
          <a:ext cx="0" cy="0"/>
          <a:chOff x="0" y="0"/>
          <a:chExt cx="0" cy="0"/>
        </a:xfrm>
      </p:grpSpPr>
      <p:sp>
        <p:nvSpPr>
          <p:cNvPr id="360" name="Google Shape;360;g349bd7b4158_2_0">
            <a:extLst>
              <a:ext uri="{FF2B5EF4-FFF2-40B4-BE49-F238E27FC236}">
                <a16:creationId xmlns:a16="http://schemas.microsoft.com/office/drawing/2014/main" id="{BF05DB9B-9ED5-DC2E-226A-6425035D036F}"/>
              </a:ext>
            </a:extLst>
          </p:cNvPr>
          <p:cNvSpPr txBox="1"/>
          <p:nvPr/>
        </p:nvSpPr>
        <p:spPr>
          <a:xfrm>
            <a:off x="1401100" y="522850"/>
            <a:ext cx="9468600" cy="587700"/>
          </a:xfrm>
          <a:prstGeom prst="rect">
            <a:avLst/>
          </a:prstGeom>
          <a:noFill/>
          <a:ln>
            <a:noFill/>
          </a:ln>
        </p:spPr>
        <p:txBody>
          <a:bodyPr spcFirstLastPara="1" wrap="square" lIns="0" tIns="0" rIns="0" bIns="0" anchor="ctr" anchorCtr="0">
            <a:noAutofit/>
          </a:bodyPr>
          <a:lstStyle/>
          <a:p>
            <a:pPr algn="ctr">
              <a:lnSpc>
                <a:spcPct val="114999"/>
              </a:lnSpc>
              <a:buSzPts val="3200"/>
            </a:pPr>
            <a:r>
              <a:rPr lang="en-US" sz="3200" b="1" dirty="0">
                <a:solidFill>
                  <a:srgbClr val="1270B7"/>
                </a:solidFill>
                <a:latin typeface="Poppins"/>
                <a:ea typeface="Poppins"/>
                <a:cs typeface="Poppins"/>
                <a:sym typeface="Poppins"/>
              </a:rPr>
              <a:t>Consultant Fee Caps</a:t>
            </a:r>
            <a:endParaRPr lang="en-US" sz="3200" b="1" dirty="0">
              <a:solidFill>
                <a:srgbClr val="1270B7"/>
              </a:solidFill>
              <a:latin typeface="Poppins"/>
              <a:ea typeface="Poppins"/>
              <a:cs typeface="Poppins"/>
            </a:endParaRPr>
          </a:p>
        </p:txBody>
      </p:sp>
      <p:sp>
        <p:nvSpPr>
          <p:cNvPr id="361" name="Google Shape;361;g349bd7b4158_2_0">
            <a:extLst>
              <a:ext uri="{FF2B5EF4-FFF2-40B4-BE49-F238E27FC236}">
                <a16:creationId xmlns:a16="http://schemas.microsoft.com/office/drawing/2014/main" id="{057C8055-65CF-EBA9-7BB6-0B28F143B833}"/>
              </a:ext>
            </a:extLst>
          </p:cNvPr>
          <p:cNvSpPr txBox="1"/>
          <p:nvPr/>
        </p:nvSpPr>
        <p:spPr>
          <a:xfrm>
            <a:off x="582133" y="1366950"/>
            <a:ext cx="11339100" cy="5911875"/>
          </a:xfrm>
          <a:prstGeom prst="rect">
            <a:avLst/>
          </a:prstGeom>
          <a:noFill/>
          <a:ln>
            <a:noFill/>
          </a:ln>
        </p:spPr>
        <p:txBody>
          <a:bodyPr spcFirstLastPara="1" wrap="square" lIns="0" tIns="0" rIns="0" bIns="0" anchor="t" anchorCtr="0">
            <a:spAutoFit/>
          </a:bodyPr>
          <a:lstStyle/>
          <a:p>
            <a:pPr marL="584200" lvl="1" indent="-279400">
              <a:lnSpc>
                <a:spcPct val="125000"/>
              </a:lnSpc>
              <a:spcAft>
                <a:spcPts val="800"/>
              </a:spcAft>
              <a:buSzPts val="2600"/>
              <a:buFont typeface="Poppins"/>
              <a:buChar char="•"/>
            </a:pPr>
            <a:r>
              <a:rPr lang="en-US" sz="2000" dirty="0">
                <a:latin typeface="Poppins"/>
                <a:cs typeface="Poppins"/>
                <a:sym typeface="Poppins"/>
              </a:rPr>
              <a:t>Individual consultants limited to Federal Executive Level IV (not including overhead &amp; travel)</a:t>
            </a:r>
          </a:p>
          <a:p>
            <a:pPr marL="584200" lvl="1" indent="-279400">
              <a:lnSpc>
                <a:spcPct val="125000"/>
              </a:lnSpc>
              <a:spcAft>
                <a:spcPts val="800"/>
              </a:spcAft>
              <a:buSzPts val="2600"/>
              <a:buFont typeface="Poppins"/>
              <a:buChar char="•"/>
            </a:pPr>
            <a:r>
              <a:rPr lang="en-US" sz="2000" dirty="0">
                <a:latin typeface="Poppins"/>
                <a:cs typeface="Poppins"/>
                <a:sym typeface="Poppins"/>
              </a:rPr>
              <a:t>This is statutory: states and tribes must comply </a:t>
            </a:r>
          </a:p>
          <a:p>
            <a:pPr marL="584200" lvl="1" indent="-279400">
              <a:lnSpc>
                <a:spcPct val="125000"/>
              </a:lnSpc>
              <a:spcAft>
                <a:spcPts val="800"/>
              </a:spcAft>
              <a:buSzPts val="2600"/>
              <a:buFont typeface="Poppins"/>
              <a:buChar char="•"/>
            </a:pPr>
            <a:r>
              <a:rPr lang="en-US" sz="2000" dirty="0">
                <a:latin typeface="Poppins"/>
                <a:cs typeface="Poppins"/>
                <a:sym typeface="Poppins"/>
              </a:rPr>
              <a:t>Cap applies if the recipient selects, directs, or controls the consultant along the same lines as an employee</a:t>
            </a:r>
          </a:p>
          <a:p>
            <a:pPr marL="584200" lvl="1" indent="-279400">
              <a:lnSpc>
                <a:spcPct val="125000"/>
              </a:lnSpc>
              <a:spcAft>
                <a:spcPts val="800"/>
              </a:spcAft>
              <a:buSzPts val="2600"/>
              <a:buFont typeface="Poppins"/>
              <a:buChar char="•"/>
            </a:pPr>
            <a:r>
              <a:rPr lang="en-US" sz="2000" dirty="0">
                <a:latin typeface="Poppins"/>
                <a:cs typeface="Poppins"/>
                <a:sym typeface="Poppins"/>
              </a:rPr>
              <a:t>Contracts with multi-employee consulting firms rarely trigger consultant fee cap</a:t>
            </a:r>
          </a:p>
          <a:p>
            <a:pPr marL="584200" lvl="1" indent="-279400">
              <a:lnSpc>
                <a:spcPct val="125000"/>
              </a:lnSpc>
              <a:spcAft>
                <a:spcPts val="800"/>
              </a:spcAft>
              <a:buSzPts val="2600"/>
              <a:buFont typeface="Poppins"/>
              <a:buChar char="•"/>
            </a:pPr>
            <a:r>
              <a:rPr lang="en-US" sz="2000" dirty="0">
                <a:latin typeface="Poppins"/>
                <a:cs typeface="Poppins"/>
                <a:sym typeface="Poppins"/>
              </a:rPr>
              <a:t>Consultants are contractors even if they receive an IRS 1099 from recipient—competitive procurement rules apply!!</a:t>
            </a:r>
          </a:p>
          <a:p>
            <a:pPr marL="584200" lvl="1" indent="-279400">
              <a:lnSpc>
                <a:spcPct val="125000"/>
              </a:lnSpc>
              <a:spcAft>
                <a:spcPts val="800"/>
              </a:spcAft>
              <a:buSzPts val="2600"/>
              <a:buFont typeface="Poppins"/>
              <a:buChar char="•"/>
            </a:pPr>
            <a:r>
              <a:rPr lang="en-US" sz="2000" dirty="0">
                <a:latin typeface="Poppins"/>
                <a:cs typeface="Poppins"/>
                <a:sym typeface="Poppins"/>
              </a:rPr>
              <a:t>Does not apply to fixed priced contracts for discrete products such as studies—payments may be made in stages with upfront payment at time of contract award</a:t>
            </a:r>
          </a:p>
          <a:p>
            <a:pPr marL="584200" lvl="1" indent="-279400">
              <a:lnSpc>
                <a:spcPct val="125000"/>
              </a:lnSpc>
              <a:spcAft>
                <a:spcPts val="800"/>
              </a:spcAft>
              <a:buSzPts val="2600"/>
              <a:buFont typeface="Poppins"/>
              <a:buChar char="•"/>
            </a:pPr>
            <a:r>
              <a:rPr lang="en-US" sz="2000" dirty="0">
                <a:latin typeface="Poppins"/>
                <a:cs typeface="Poppins"/>
                <a:sym typeface="Poppins"/>
              </a:rPr>
              <a:t>Example--$10,000 noncompetitive contract for a study with $5,000 upfront and remainder at time of delivery of study or sampling analysis</a:t>
            </a:r>
          </a:p>
          <a:p>
            <a:pPr marL="0" marR="0" lvl="0" indent="0" algn="l" rtl="0">
              <a:lnSpc>
                <a:spcPct val="125000"/>
              </a:lnSpc>
              <a:spcBef>
                <a:spcPts val="700"/>
              </a:spcBef>
              <a:spcAft>
                <a:spcPts val="800"/>
              </a:spcAft>
              <a:buNone/>
            </a:pPr>
            <a:endParaRPr sz="2000" b="0" i="0" u="none" strike="noStrike" cap="none" dirty="0">
              <a:solidFill>
                <a:srgbClr val="116FB7"/>
              </a:solidFill>
              <a:latin typeface="Arial"/>
              <a:ea typeface="Arial"/>
              <a:cs typeface="Arial"/>
              <a:sym typeface="Arial"/>
            </a:endParaRPr>
          </a:p>
        </p:txBody>
      </p:sp>
    </p:spTree>
    <p:extLst>
      <p:ext uri="{BB962C8B-B14F-4D97-AF65-F5344CB8AC3E}">
        <p14:creationId xmlns:p14="http://schemas.microsoft.com/office/powerpoint/2010/main" val="2143756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543eaf7b-7e0d-4076-a34d-1fc8cc20e5bb}" enabled="0" method="" siteId="{543eaf7b-7e0d-4076-a34d-1fc8cc20e5bb}" removed="1"/>
</clbl:labelList>
</file>

<file path=docProps/app.xml><?xml version="1.0" encoding="utf-8"?>
<Properties xmlns="http://schemas.openxmlformats.org/officeDocument/2006/extended-properties" xmlns:vt="http://schemas.openxmlformats.org/officeDocument/2006/docPropsVTypes">
  <TotalTime>39</TotalTime>
  <Words>444</Words>
  <Application>Microsoft Office PowerPoint</Application>
  <PresentationFormat>Widescreen</PresentationFormat>
  <Paragraphs>38</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Poppins</vt:lpstr>
      <vt:lpstr>Office Theme</vt:lpstr>
      <vt:lpstr>Presenter James Drummond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 Hart TRC</dc:creator>
  <cp:lastModifiedBy>Nathan Hart TRC</cp:lastModifiedBy>
  <cp:revision>1</cp:revision>
  <dcterms:created xsi:type="dcterms:W3CDTF">2025-04-22T21:00:14Z</dcterms:created>
  <dcterms:modified xsi:type="dcterms:W3CDTF">2025-04-22T21:39:57Z</dcterms:modified>
</cp:coreProperties>
</file>