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405" r:id="rId2"/>
    <p:sldId id="402" r:id="rId3"/>
    <p:sldId id="403" r:id="rId4"/>
    <p:sldId id="271" r:id="rId5"/>
    <p:sldId id="265" r:id="rId6"/>
    <p:sldId id="280" r:id="rId7"/>
    <p:sldId id="303" r:id="rId8"/>
    <p:sldId id="395" r:id="rId9"/>
    <p:sldId id="313" r:id="rId10"/>
    <p:sldId id="40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9" autoAdjust="0"/>
    <p:restoredTop sz="94714"/>
  </p:normalViewPr>
  <p:slideViewPr>
    <p:cSldViewPr snapToGrid="0">
      <p:cViewPr varScale="1">
        <p:scale>
          <a:sx n="115" d="100"/>
          <a:sy n="115" d="100"/>
        </p:scale>
        <p:origin x="7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rummond" userId="f5f3a01d2bf31acb" providerId="LiveId" clId="{BD796830-F4C0-447C-A8A4-5E451510A780}"/>
    <pc:docChg chg="undo custSel addSld delSld modSld sldOrd">
      <pc:chgData name="James Drummond" userId="f5f3a01d2bf31acb" providerId="LiveId" clId="{BD796830-F4C0-447C-A8A4-5E451510A780}" dt="2025-04-18T20:18:41.859" v="555"/>
      <pc:docMkLst>
        <pc:docMk/>
      </pc:docMkLst>
      <pc:sldChg chg="del">
        <pc:chgData name="James Drummond" userId="f5f3a01d2bf31acb" providerId="LiveId" clId="{BD796830-F4C0-447C-A8A4-5E451510A780}" dt="2025-04-17T23:58:27.614" v="11" actId="2696"/>
        <pc:sldMkLst>
          <pc:docMk/>
          <pc:sldMk cId="2993306078" sldId="289"/>
        </pc:sldMkLst>
      </pc:sldChg>
      <pc:sldChg chg="del">
        <pc:chgData name="James Drummond" userId="f5f3a01d2bf31acb" providerId="LiveId" clId="{BD796830-F4C0-447C-A8A4-5E451510A780}" dt="2025-04-17T23:57:35.891" v="3" actId="2696"/>
        <pc:sldMkLst>
          <pc:docMk/>
          <pc:sldMk cId="4269395119" sldId="296"/>
        </pc:sldMkLst>
      </pc:sldChg>
      <pc:sldChg chg="add del">
        <pc:chgData name="James Drummond" userId="f5f3a01d2bf31acb" providerId="LiveId" clId="{BD796830-F4C0-447C-A8A4-5E451510A780}" dt="2025-04-18T19:57:17.100" v="485"/>
        <pc:sldMkLst>
          <pc:docMk/>
          <pc:sldMk cId="3345930140" sldId="303"/>
        </pc:sldMkLst>
      </pc:sldChg>
      <pc:sldChg chg="del">
        <pc:chgData name="James Drummond" userId="f5f3a01d2bf31acb" providerId="LiveId" clId="{BD796830-F4C0-447C-A8A4-5E451510A780}" dt="2025-04-17T23:57:30.449" v="2" actId="2696"/>
        <pc:sldMkLst>
          <pc:docMk/>
          <pc:sldMk cId="3439558248" sldId="307"/>
        </pc:sldMkLst>
      </pc:sldChg>
      <pc:sldChg chg="del">
        <pc:chgData name="James Drummond" userId="f5f3a01d2bf31acb" providerId="LiveId" clId="{BD796830-F4C0-447C-A8A4-5E451510A780}" dt="2025-04-17T23:58:31.680" v="12" actId="2696"/>
        <pc:sldMkLst>
          <pc:docMk/>
          <pc:sldMk cId="799936405" sldId="309"/>
        </pc:sldMkLst>
      </pc:sldChg>
      <pc:sldChg chg="del">
        <pc:chgData name="James Drummond" userId="f5f3a01d2bf31acb" providerId="LiveId" clId="{BD796830-F4C0-447C-A8A4-5E451510A780}" dt="2025-04-17T23:58:16.571" v="9" actId="2696"/>
        <pc:sldMkLst>
          <pc:docMk/>
          <pc:sldMk cId="3598099202" sldId="310"/>
        </pc:sldMkLst>
      </pc:sldChg>
      <pc:sldChg chg="modSp mod">
        <pc:chgData name="James Drummond" userId="f5f3a01d2bf31acb" providerId="LiveId" clId="{BD796830-F4C0-447C-A8A4-5E451510A780}" dt="2025-04-18T20:17:01.892" v="553" actId="255"/>
        <pc:sldMkLst>
          <pc:docMk/>
          <pc:sldMk cId="2473671511" sldId="313"/>
        </pc:sldMkLst>
        <pc:spChg chg="mod">
          <ac:chgData name="James Drummond" userId="f5f3a01d2bf31acb" providerId="LiveId" clId="{BD796830-F4C0-447C-A8A4-5E451510A780}" dt="2025-04-18T20:17:01.892" v="553" actId="255"/>
          <ac:spMkLst>
            <pc:docMk/>
            <pc:sldMk cId="2473671511" sldId="313"/>
            <ac:spMk id="3" creationId="{3CA9AE79-CFB9-C0F4-8C1C-D80C34B5AF13}"/>
          </ac:spMkLst>
        </pc:spChg>
      </pc:sldChg>
      <pc:sldChg chg="del">
        <pc:chgData name="James Drummond" userId="f5f3a01d2bf31acb" providerId="LiveId" clId="{BD796830-F4C0-447C-A8A4-5E451510A780}" dt="2025-04-17T23:58:23.078" v="10" actId="2696"/>
        <pc:sldMkLst>
          <pc:docMk/>
          <pc:sldMk cId="3362004720" sldId="315"/>
        </pc:sldMkLst>
      </pc:sldChg>
      <pc:sldChg chg="del">
        <pc:chgData name="James Drummond" userId="f5f3a01d2bf31acb" providerId="LiveId" clId="{BD796830-F4C0-447C-A8A4-5E451510A780}" dt="2025-04-17T23:57:41.486" v="4" actId="2696"/>
        <pc:sldMkLst>
          <pc:docMk/>
          <pc:sldMk cId="172897283" sldId="392"/>
        </pc:sldMkLst>
      </pc:sldChg>
      <pc:sldChg chg="del">
        <pc:chgData name="James Drummond" userId="f5f3a01d2bf31acb" providerId="LiveId" clId="{BD796830-F4C0-447C-A8A4-5E451510A780}" dt="2025-04-17T23:57:47.666" v="5" actId="2696"/>
        <pc:sldMkLst>
          <pc:docMk/>
          <pc:sldMk cId="1652737845" sldId="393"/>
        </pc:sldMkLst>
      </pc:sldChg>
      <pc:sldChg chg="del">
        <pc:chgData name="James Drummond" userId="f5f3a01d2bf31acb" providerId="LiveId" clId="{BD796830-F4C0-447C-A8A4-5E451510A780}" dt="2025-04-17T23:57:57.251" v="7" actId="2696"/>
        <pc:sldMkLst>
          <pc:docMk/>
          <pc:sldMk cId="722220171" sldId="398"/>
        </pc:sldMkLst>
      </pc:sldChg>
      <pc:sldChg chg="del">
        <pc:chgData name="James Drummond" userId="f5f3a01d2bf31acb" providerId="LiveId" clId="{BD796830-F4C0-447C-A8A4-5E451510A780}" dt="2025-04-17T23:57:23.438" v="1" actId="2696"/>
        <pc:sldMkLst>
          <pc:docMk/>
          <pc:sldMk cId="2720597699" sldId="399"/>
        </pc:sldMkLst>
      </pc:sldChg>
      <pc:sldChg chg="del">
        <pc:chgData name="James Drummond" userId="f5f3a01d2bf31acb" providerId="LiveId" clId="{BD796830-F4C0-447C-A8A4-5E451510A780}" dt="2025-04-17T23:58:01.121" v="8" actId="2696"/>
        <pc:sldMkLst>
          <pc:docMk/>
          <pc:sldMk cId="2032467343" sldId="400"/>
        </pc:sldMkLst>
      </pc:sldChg>
      <pc:sldChg chg="ord">
        <pc:chgData name="James Drummond" userId="f5f3a01d2bf31acb" providerId="LiveId" clId="{BD796830-F4C0-447C-A8A4-5E451510A780}" dt="2025-04-18T20:18:41.859" v="555"/>
        <pc:sldMkLst>
          <pc:docMk/>
          <pc:sldMk cId="3400788059" sldId="402"/>
        </pc:sldMkLst>
      </pc:sldChg>
      <pc:sldChg chg="del">
        <pc:chgData name="James Drummond" userId="f5f3a01d2bf31acb" providerId="LiveId" clId="{BD796830-F4C0-447C-A8A4-5E451510A780}" dt="2025-04-17T23:57:52.687" v="6" actId="2696"/>
        <pc:sldMkLst>
          <pc:docMk/>
          <pc:sldMk cId="3332231291" sldId="404"/>
        </pc:sldMkLst>
      </pc:sldChg>
      <pc:sldChg chg="del">
        <pc:chgData name="James Drummond" userId="f5f3a01d2bf31acb" providerId="LiveId" clId="{BD796830-F4C0-447C-A8A4-5E451510A780}" dt="2025-04-17T23:58:46.962" v="13" actId="2696"/>
        <pc:sldMkLst>
          <pc:docMk/>
          <pc:sldMk cId="668102743" sldId="406"/>
        </pc:sldMkLst>
      </pc:sldChg>
      <pc:sldChg chg="new del">
        <pc:chgData name="James Drummond" userId="f5f3a01d2bf31acb" providerId="LiveId" clId="{BD796830-F4C0-447C-A8A4-5E451510A780}" dt="2025-04-18T19:57:24.647" v="486" actId="2696"/>
        <pc:sldMkLst>
          <pc:docMk/>
          <pc:sldMk cId="1111448344"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FDB21-6810-4638-97EA-5B8E15E4AE72}" type="datetimeFigureOut">
              <a:rPr lang="en-US" smtClean="0"/>
              <a:t>4/21/25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57C70-410F-42EF-813C-7E902AE5E97C}" type="slidenum">
              <a:rPr lang="en-US" smtClean="0"/>
              <a:t>‹#›</a:t>
            </a:fld>
            <a:endParaRPr lang="en-US"/>
          </a:p>
        </p:txBody>
      </p:sp>
    </p:spTree>
    <p:extLst>
      <p:ext uri="{BB962C8B-B14F-4D97-AF65-F5344CB8AC3E}">
        <p14:creationId xmlns:p14="http://schemas.microsoft.com/office/powerpoint/2010/main" val="236270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17C67-ACE6-4204-9DDE-B5851568A0CB}" type="slidenum">
              <a:rPr lang="en-US" smtClean="0"/>
              <a:pPr/>
              <a:t>8</a:t>
            </a:fld>
            <a:endParaRPr lang="en-US"/>
          </a:p>
        </p:txBody>
      </p:sp>
    </p:spTree>
    <p:extLst>
      <p:ext uri="{BB962C8B-B14F-4D97-AF65-F5344CB8AC3E}">
        <p14:creationId xmlns:p14="http://schemas.microsoft.com/office/powerpoint/2010/main" val="31071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EA44E8-9660-49CF-A0FB-54BE16859B4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55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AD0E3-CD36-4C03-9682-CC42E782CE65}" type="datetimeFigureOut">
              <a:rPr lang="en-US" smtClean="0"/>
              <a:t>4/21/25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252294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76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50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272466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4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4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32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70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56A8-9B2D-E645-BD09-A9DEFE4F7852}"/>
              </a:ext>
            </a:extLst>
          </p:cNvPr>
          <p:cNvSpPr>
            <a:spLocks noGrp="1"/>
          </p:cNvSpPr>
          <p:nvPr>
            <p:ph type="title"/>
          </p:nvPr>
        </p:nvSpPr>
        <p:spPr>
          <a:xfrm>
            <a:off x="1371600" y="914400"/>
            <a:ext cx="9508435" cy="100584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AA6F7A78-3BF9-5441-9C73-A8019D7AD671}"/>
              </a:ext>
            </a:extLst>
          </p:cNvPr>
          <p:cNvSpPr/>
          <p:nvPr userDrawn="1"/>
        </p:nvSpPr>
        <p:spPr>
          <a:xfrm>
            <a:off x="0" y="5494867"/>
            <a:ext cx="121920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extBox 2">
            <a:extLst>
              <a:ext uri="{FF2B5EF4-FFF2-40B4-BE49-F238E27FC236}">
                <a16:creationId xmlns:a16="http://schemas.microsoft.com/office/drawing/2014/main" id="{6322B8F9-0254-4EB5-5257-D979E6A5EF81}"/>
              </a:ext>
            </a:extLst>
          </p:cNvPr>
          <p:cNvSpPr txBox="1"/>
          <p:nvPr userDrawn="1"/>
        </p:nvSpPr>
        <p:spPr>
          <a:xfrm>
            <a:off x="5550937" y="6130983"/>
            <a:ext cx="5359402" cy="338554"/>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brownfields2023.org </a:t>
            </a:r>
            <a:r>
              <a:rPr lang="en-US" sz="1500" b="1" dirty="0">
                <a:solidFill>
                  <a:schemeClr val="bg1"/>
                </a:solidFill>
                <a:latin typeface="Arial" panose="020B0604020202020204" pitchFamily="34" charset="0"/>
                <a:cs typeface="Arial" panose="020B0604020202020204" pitchFamily="34" charset="0"/>
              </a:rPr>
              <a:t> </a:t>
            </a:r>
            <a:r>
              <a:rPr lang="en-US" sz="1600" b="0" dirty="0">
                <a:solidFill>
                  <a:schemeClr val="bg1"/>
                </a:solidFill>
                <a:latin typeface="Arial" panose="020B0604020202020204" pitchFamily="34" charset="0"/>
                <a:cs typeface="Arial" panose="020B0604020202020204" pitchFamily="34" charset="0"/>
              </a:rPr>
              <a:t>|</a:t>
            </a:r>
            <a:r>
              <a:rPr lang="en-US" sz="1500" b="1" dirty="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DETROIT, MI</a:t>
            </a:r>
          </a:p>
        </p:txBody>
      </p:sp>
      <p:pic>
        <p:nvPicPr>
          <p:cNvPr id="5" name="Picture 9">
            <a:extLst>
              <a:ext uri="{FF2B5EF4-FFF2-40B4-BE49-F238E27FC236}">
                <a16:creationId xmlns:a16="http://schemas.microsoft.com/office/drawing/2014/main" id="{BAB4DB7D-B5F6-8460-5E25-52A1961CA4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23773" y="5889751"/>
            <a:ext cx="2238026" cy="585105"/>
          </a:xfrm>
          <a:prstGeom prst="rect">
            <a:avLst/>
          </a:prstGeom>
        </p:spPr>
      </p:pic>
      <p:sp>
        <p:nvSpPr>
          <p:cNvPr id="6" name="Content Placeholder 3">
            <a:extLst>
              <a:ext uri="{FF2B5EF4-FFF2-40B4-BE49-F238E27FC236}">
                <a16:creationId xmlns:a16="http://schemas.microsoft.com/office/drawing/2014/main" id="{A4919DD8-6E16-7CF6-B366-777353FFEB53}"/>
              </a:ext>
            </a:extLst>
          </p:cNvPr>
          <p:cNvSpPr>
            <a:spLocks noGrp="1"/>
          </p:cNvSpPr>
          <p:nvPr>
            <p:ph sz="half" idx="2"/>
          </p:nvPr>
        </p:nvSpPr>
        <p:spPr>
          <a:xfrm>
            <a:off x="1371600" y="2194560"/>
            <a:ext cx="9538570" cy="3150870"/>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C5EDB1CB-8FEA-5DF3-FCD8-2D317D02F6EA}"/>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 uri="{96DAC541-7B7A-43D3-8B79-37D633B846F1}">
                <asvg:svgBlip xmlns:asvg="http://schemas.microsoft.com/office/drawing/2016/SVG/main" r:embed="rId5"/>
              </a:ext>
            </a:extLst>
          </a:blip>
          <a:srcRect l="1273" t="24873" r="26974"/>
          <a:stretch/>
        </p:blipFill>
        <p:spPr>
          <a:xfrm>
            <a:off x="7086600" y="0"/>
            <a:ext cx="5105400" cy="5345430"/>
          </a:xfrm>
          <a:prstGeom prst="rect">
            <a:avLst/>
          </a:prstGeom>
        </p:spPr>
      </p:pic>
    </p:spTree>
    <p:extLst>
      <p:ext uri="{BB962C8B-B14F-4D97-AF65-F5344CB8AC3E}">
        <p14:creationId xmlns:p14="http://schemas.microsoft.com/office/powerpoint/2010/main" val="6966492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420501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15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AD0E3-CD36-4C03-9682-CC42E782CE65}" type="datetimeFigureOut">
              <a:rPr lang="en-US" smtClean="0"/>
              <a:t>4/21/25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309481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AD0E3-CD36-4C03-9682-CC42E782CE65}" type="datetimeFigureOut">
              <a:rPr lang="en-US" smtClean="0"/>
              <a:t>4/21/25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A44E8-9660-49CF-A0FB-54BE16859B4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18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AD0E3-CD36-4C03-9682-CC42E782CE65}" type="datetimeFigureOut">
              <a:rPr lang="en-US" smtClean="0"/>
              <a:t>4/21/25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A44E8-9660-49CF-A0FB-54BE16859B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17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AD0E3-CD36-4C03-9682-CC42E782CE65}" type="datetimeFigureOut">
              <a:rPr lang="en-US" smtClean="0"/>
              <a:t>4/21/25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14111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AD0E3-CD36-4C03-9682-CC42E782CE65}" type="datetimeFigureOut">
              <a:rPr lang="en-US" smtClean="0"/>
              <a:t>4/21/25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AD0E3-CD36-4C03-9682-CC42E782CE65}" type="datetimeFigureOut">
              <a:rPr lang="en-US" smtClean="0"/>
              <a:t>4/21/25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163940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BAD0E3-CD36-4C03-9682-CC42E782CE65}" type="datetimeFigureOut">
              <a:rPr lang="en-US" smtClean="0"/>
              <a:t>4/21/25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EA44E8-9660-49CF-A0FB-54BE16859B44}" type="slidenum">
              <a:rPr lang="en-US" smtClean="0"/>
              <a:t>‹#›</a:t>
            </a:fld>
            <a:endParaRPr lang="en-US"/>
          </a:p>
        </p:txBody>
      </p:sp>
    </p:spTree>
    <p:extLst>
      <p:ext uri="{BB962C8B-B14F-4D97-AF65-F5344CB8AC3E}">
        <p14:creationId xmlns:p14="http://schemas.microsoft.com/office/powerpoint/2010/main" val="7389898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lectronics-lab.com/indoor-air-quality-monitoring-system/" TargetMode="External"/><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3.epa.gov/grants-training/epa_grants_management_training_for_applicants_and_recipients_mod_2" TargetMode="External"/><Relationship Id="rId2" Type="http://schemas.openxmlformats.org/officeDocument/2006/relationships/hyperlink" Target="https://www.epa.gov/grants/epa-grants-management-training-applicants-and-recipients" TargetMode="Externa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hyperlink" Target="https://www3.epa.gov/grants-training/epa_grants_management_training_for_applicants_and_recipients_mod_5"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gi-bin/text-idx?SID=09bd1e0b0ffafd663fa791a816770aff&amp;mc=true&amp;node=se2.1.200_1319&amp;rgn=div8" TargetMode="External"/><Relationship Id="rId2" Type="http://schemas.openxmlformats.org/officeDocument/2006/relationships/hyperlink" Target="https://www.ecfr.gov/cgi-bin/text-idx?SID=2847b5122818782fa7a191afd81f3102&amp;mc=true&amp;tpl=/ecfrbrowse/Title40/40cfr33_main_02.tpl" TargetMode="External"/><Relationship Id="rId1" Type="http://schemas.openxmlformats.org/officeDocument/2006/relationships/slideLayout" Target="../slideLayouts/slideLayout18.xml"/><Relationship Id="rId4" Type="http://schemas.openxmlformats.org/officeDocument/2006/relationships/hyperlink" Target="https://www.epa.gov/grants/best-practice-guide-procuring-services-supplies-and-equipment-under-epa-assistance-agreem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18"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ecfr.gov/current/title-2/subtitle-B/chapter-XV/part-1500/subpart-D/subject-group-ECFR91e19bb476f6a08/section-1500.10"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781B-7103-F1D0-C5DE-7603E9591E76}"/>
              </a:ext>
            </a:extLst>
          </p:cNvPr>
          <p:cNvSpPr>
            <a:spLocks noGrp="1"/>
          </p:cNvSpPr>
          <p:nvPr>
            <p:ph type="ctrTitle"/>
          </p:nvPr>
        </p:nvSpPr>
        <p:spPr/>
        <p:txBody>
          <a:bodyPr/>
          <a:lstStyle/>
          <a:p>
            <a:r>
              <a:rPr lang="en-US" dirty="0"/>
              <a:t>Presenter</a:t>
            </a:r>
            <a:br>
              <a:rPr lang="en-US" dirty="0"/>
            </a:br>
            <a:r>
              <a:rPr lang="en-US" dirty="0"/>
              <a:t>James Drummond</a:t>
            </a:r>
          </a:p>
        </p:txBody>
      </p:sp>
      <p:sp>
        <p:nvSpPr>
          <p:cNvPr id="3" name="Subtitle 2">
            <a:extLst>
              <a:ext uri="{FF2B5EF4-FFF2-40B4-BE49-F238E27FC236}">
                <a16:creationId xmlns:a16="http://schemas.microsoft.com/office/drawing/2014/main" id="{C235ECE7-23D7-D305-A7BB-57D931845062}"/>
              </a:ext>
            </a:extLst>
          </p:cNvPr>
          <p:cNvSpPr>
            <a:spLocks noGrp="1"/>
          </p:cNvSpPr>
          <p:nvPr>
            <p:ph type="subTitle" idx="1"/>
          </p:nvPr>
        </p:nvSpPr>
        <p:spPr/>
        <p:txBody>
          <a:bodyPr>
            <a:normAutofit fontScale="25000" lnSpcReduction="20000"/>
          </a:bodyPr>
          <a:lstStyle/>
          <a:p>
            <a:r>
              <a:rPr lang="en-US" dirty="0"/>
              <a:t>James Drummond</a:t>
            </a:r>
          </a:p>
          <a:p>
            <a:pPr algn="l"/>
            <a:r>
              <a:rPr lang="en-US" sz="7200" dirty="0"/>
              <a:t>Mr. Drummond is a retired EPA attorney who specialized in grants and appropriations law during his tenure at EPA’s Office of General Counsel.  He left EPA in March 2025.  This presentation is based on publicly available information Mr. Drummond provided at the 2023 Brownfields Conference.  However, Mr. Drummond does not speak for EPA on any of the matters addressed during this presentation.  </a:t>
            </a:r>
          </a:p>
        </p:txBody>
      </p:sp>
    </p:spTree>
    <p:extLst>
      <p:ext uri="{BB962C8B-B14F-4D97-AF65-F5344CB8AC3E}">
        <p14:creationId xmlns:p14="http://schemas.microsoft.com/office/powerpoint/2010/main" val="283040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285A-714B-2C4D-2499-FEFF96C16AE1}"/>
              </a:ext>
            </a:extLst>
          </p:cNvPr>
          <p:cNvSpPr>
            <a:spLocks noGrp="1"/>
          </p:cNvSpPr>
          <p:nvPr>
            <p:ph type="title"/>
          </p:nvPr>
        </p:nvSpPr>
        <p:spPr/>
        <p:txBody>
          <a:bodyPr/>
          <a:lstStyle/>
          <a:p>
            <a:r>
              <a:rPr lang="en-US" dirty="0"/>
              <a:t>Questions?</a:t>
            </a:r>
          </a:p>
        </p:txBody>
      </p:sp>
      <p:pic>
        <p:nvPicPr>
          <p:cNvPr id="13" name="Content Placeholder 12">
            <a:extLst>
              <a:ext uri="{FF2B5EF4-FFF2-40B4-BE49-F238E27FC236}">
                <a16:creationId xmlns:a16="http://schemas.microsoft.com/office/drawing/2014/main" id="{089852C1-AAE3-BEC6-03F0-3703729E08B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41239" y="2193925"/>
            <a:ext cx="4200009" cy="3151188"/>
          </a:xfrm>
        </p:spPr>
      </p:pic>
      <p:sp>
        <p:nvSpPr>
          <p:cNvPr id="14" name="TextBox 13">
            <a:extLst>
              <a:ext uri="{FF2B5EF4-FFF2-40B4-BE49-F238E27FC236}">
                <a16:creationId xmlns:a16="http://schemas.microsoft.com/office/drawing/2014/main" id="{077AC8A0-A618-592C-10F5-1F8CE747B17B}"/>
              </a:ext>
            </a:extLst>
          </p:cNvPr>
          <p:cNvSpPr txBox="1"/>
          <p:nvPr/>
        </p:nvSpPr>
        <p:spPr>
          <a:xfrm>
            <a:off x="4041239" y="5345113"/>
            <a:ext cx="4200009" cy="230832"/>
          </a:xfrm>
          <a:prstGeom prst="rect">
            <a:avLst/>
          </a:prstGeom>
          <a:noFill/>
        </p:spPr>
        <p:txBody>
          <a:bodyPr wrap="square" rtlCol="0">
            <a:spAutoFit/>
          </a:bodyPr>
          <a:lstStyle/>
          <a:p>
            <a:r>
              <a:rPr lang="en-US" sz="900">
                <a:hlinkClick r:id="rId3" tooltip="https://www.electronics-lab.com/indoor-air-quality-monitoring-system/"/>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56253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4F708-45DB-6DB7-EAC0-7E46DB2CCB62}"/>
              </a:ext>
            </a:extLst>
          </p:cNvPr>
          <p:cNvSpPr>
            <a:spLocks noGrp="1"/>
          </p:cNvSpPr>
          <p:nvPr>
            <p:ph sz="half" idx="2"/>
          </p:nvPr>
        </p:nvSpPr>
        <p:spPr>
          <a:xfrm>
            <a:off x="103818" y="914400"/>
            <a:ext cx="9450872" cy="4191000"/>
          </a:xfrm>
        </p:spPr>
        <p:txBody>
          <a:bodyPr>
            <a:normAutofit fontScale="92500"/>
          </a:bodyPr>
          <a:lstStyle/>
          <a:p>
            <a:pPr marL="0" indent="0" algn="ctr">
              <a:buNone/>
            </a:pPr>
            <a:r>
              <a:rPr lang="en-US" b="1" dirty="0">
                <a:solidFill>
                  <a:srgbClr val="427CBF"/>
                </a:solidFill>
              </a:rPr>
              <a:t>Timely Disbursement of EPA Funds</a:t>
            </a:r>
          </a:p>
          <a:p>
            <a:pPr marL="228600" indent="-228600">
              <a:buClr>
                <a:schemeClr val="accent2"/>
              </a:buClr>
              <a:buFont typeface="Arial" panose="020B0604020202020204" pitchFamily="34" charset="0"/>
              <a:buChar char="•"/>
            </a:pPr>
            <a:r>
              <a:rPr lang="en-US" sz="2200" dirty="0"/>
              <a:t>Recipients (other than states) must minimize time elapsing between draw down and disbursement (maximum 5 business days).</a:t>
            </a:r>
          </a:p>
          <a:p>
            <a:pPr marL="228600" indent="-228600">
              <a:buClr>
                <a:schemeClr val="accent2"/>
              </a:buClr>
              <a:buFont typeface="Arial" panose="020B0604020202020204" pitchFamily="34" charset="0"/>
              <a:buChar char="•"/>
            </a:pPr>
            <a:r>
              <a:rPr lang="en-US" sz="2200" dirty="0"/>
              <a:t>Drawdowns must be based on actual costs incurred (e.g., payroll, contractor invoices) rather than estimates or “even” amounts each month or week based on anticipated cash flow. Recipients do not have to pay bills or make payroll first but </a:t>
            </a:r>
            <a:r>
              <a:rPr lang="en-US" sz="2200" b="1" dirty="0"/>
              <a:t>must disburse </a:t>
            </a:r>
            <a:r>
              <a:rPr lang="en-US" sz="2200" dirty="0"/>
              <a:t>within 5 business days of drawdown or repay EPA if disbursements are delayed beyond 15 business days.</a:t>
            </a:r>
          </a:p>
          <a:p>
            <a:pPr marL="228600" indent="-228600">
              <a:buClr>
                <a:schemeClr val="accent2"/>
              </a:buClr>
              <a:buFont typeface="Arial" panose="020B0604020202020204" pitchFamily="34" charset="0"/>
              <a:buChar char="•"/>
            </a:pPr>
            <a:r>
              <a:rPr lang="en-US" sz="2200" dirty="0"/>
              <a:t>Automated Standard Application for Payment (ASAP) system allows almost instantaneous payment. </a:t>
            </a:r>
          </a:p>
          <a:p>
            <a:pPr marL="228600" indent="-228600">
              <a:buClr>
                <a:schemeClr val="accent2"/>
              </a:buClr>
              <a:buFont typeface="Arial" panose="020B0604020202020204" pitchFamily="34" charset="0"/>
              <a:buChar char="•"/>
            </a:pPr>
            <a:r>
              <a:rPr lang="en-US" sz="2200" dirty="0"/>
              <a:t>All EPA recipients must participate in ASAP.</a:t>
            </a:r>
          </a:p>
        </p:txBody>
      </p:sp>
      <p:sp>
        <p:nvSpPr>
          <p:cNvPr id="6" name="TextBox 5">
            <a:extLst>
              <a:ext uri="{FF2B5EF4-FFF2-40B4-BE49-F238E27FC236}">
                <a16:creationId xmlns:a16="http://schemas.microsoft.com/office/drawing/2014/main" id="{A272B6B3-3CCD-A729-E3FC-C39101E27F96}"/>
              </a:ext>
            </a:extLst>
          </p:cNvPr>
          <p:cNvSpPr txBox="1"/>
          <p:nvPr/>
        </p:nvSpPr>
        <p:spPr>
          <a:xfrm>
            <a:off x="1143000" y="178415"/>
            <a:ext cx="10378842" cy="892552"/>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Avoiding Adverse Audit Findings</a:t>
            </a:r>
          </a:p>
          <a:p>
            <a:endParaRPr lang="en-US" sz="2600" dirty="0"/>
          </a:p>
        </p:txBody>
      </p:sp>
      <p:pic>
        <p:nvPicPr>
          <p:cNvPr id="2" name="Picture 2" descr="Timely Payments of Insurance Claims - Axley Brynelson, LLP">
            <a:extLst>
              <a:ext uri="{FF2B5EF4-FFF2-40B4-BE49-F238E27FC236}">
                <a16:creationId xmlns:a16="http://schemas.microsoft.com/office/drawing/2014/main" id="{7F973F61-4DF0-6416-DB20-A3B11CA46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75" r="37483" b="-1"/>
          <a:stretch/>
        </p:blipFill>
        <p:spPr bwMode="auto">
          <a:xfrm>
            <a:off x="9554690" y="1268741"/>
            <a:ext cx="2486982" cy="371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78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E7388E-D476-04CC-A239-F2E8F9649765}"/>
              </a:ext>
            </a:extLst>
          </p:cNvPr>
          <p:cNvSpPr txBox="1"/>
          <p:nvPr/>
        </p:nvSpPr>
        <p:spPr>
          <a:xfrm>
            <a:off x="1143000" y="178415"/>
            <a:ext cx="10378842" cy="892552"/>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Avoiding Adverse Audit Findings</a:t>
            </a:r>
          </a:p>
          <a:p>
            <a:endParaRPr lang="en-US" sz="2600" dirty="0"/>
          </a:p>
        </p:txBody>
      </p:sp>
      <p:sp>
        <p:nvSpPr>
          <p:cNvPr id="13" name="Content Placeholder 2">
            <a:extLst>
              <a:ext uri="{FF2B5EF4-FFF2-40B4-BE49-F238E27FC236}">
                <a16:creationId xmlns:a16="http://schemas.microsoft.com/office/drawing/2014/main" id="{CC3271D6-4741-811F-EDA1-F17C73DB6AAE}"/>
              </a:ext>
            </a:extLst>
          </p:cNvPr>
          <p:cNvSpPr>
            <a:spLocks noGrp="1"/>
          </p:cNvSpPr>
          <p:nvPr>
            <p:ph sz="half" idx="2"/>
          </p:nvPr>
        </p:nvSpPr>
        <p:spPr>
          <a:xfrm>
            <a:off x="103818" y="914400"/>
            <a:ext cx="10640382" cy="4523720"/>
          </a:xfrm>
        </p:spPr>
        <p:txBody>
          <a:bodyPr>
            <a:normAutofit/>
          </a:bodyPr>
          <a:lstStyle/>
          <a:p>
            <a:pPr marL="0" indent="0" algn="ctr">
              <a:buNone/>
            </a:pPr>
            <a:r>
              <a:rPr lang="en-US" b="1" dirty="0">
                <a:solidFill>
                  <a:srgbClr val="4C9E45"/>
                </a:solidFill>
              </a:rPr>
              <a:t>How to Survive an Improper Payment Review</a:t>
            </a:r>
          </a:p>
          <a:p>
            <a:pPr defTabSz="685800"/>
            <a:r>
              <a:rPr lang="en-US" sz="2000" dirty="0">
                <a:ea typeface="Calibri" panose="020F0502020204030204" pitchFamily="34" charset="0"/>
                <a:cs typeface="Times New Roman" panose="02020603050405020304" pitchFamily="18" charset="0"/>
              </a:rPr>
              <a:t>Auditors (Single Audit, Inspector General, Agency Staff) conduct reviews of a sample of recipient drawdowns to monitor compliance with regulatory requirements.</a:t>
            </a:r>
          </a:p>
          <a:p>
            <a:pPr defTabSz="685800"/>
            <a:r>
              <a:rPr lang="en-US" sz="2000" dirty="0">
                <a:ea typeface="Calibri" panose="020F0502020204030204" pitchFamily="34" charset="0"/>
                <a:cs typeface="Times New Roman" panose="02020603050405020304" pitchFamily="18" charset="0"/>
              </a:rPr>
              <a:t>Recipients must provide accounting documentation to support the amount of funds drawn down and timely disbursement.</a:t>
            </a:r>
          </a:p>
          <a:p>
            <a:endParaRPr lang="en-US" dirty="0"/>
          </a:p>
        </p:txBody>
      </p:sp>
      <p:sp>
        <p:nvSpPr>
          <p:cNvPr id="15" name="TextBox 14">
            <a:extLst>
              <a:ext uri="{FF2B5EF4-FFF2-40B4-BE49-F238E27FC236}">
                <a16:creationId xmlns:a16="http://schemas.microsoft.com/office/drawing/2014/main" id="{FD10F15E-D316-157B-C220-D067DB3DAEA9}"/>
              </a:ext>
            </a:extLst>
          </p:cNvPr>
          <p:cNvSpPr txBox="1"/>
          <p:nvPr/>
        </p:nvSpPr>
        <p:spPr>
          <a:xfrm>
            <a:off x="228600" y="2743200"/>
            <a:ext cx="10378842" cy="2862322"/>
          </a:xfrm>
          <a:prstGeom prst="rect">
            <a:avLst/>
          </a:prstGeom>
          <a:noFill/>
        </p:spPr>
        <p:txBody>
          <a:bodyPr wrap="square" rtlCol="0">
            <a:spAutoFit/>
          </a:bodyPr>
          <a:lstStyle/>
          <a:p>
            <a:pPr defTabSz="685800"/>
            <a:r>
              <a:rPr lang="en-US" sz="2000" b="1" dirty="0">
                <a:solidFill>
                  <a:schemeClr val="tx1"/>
                </a:solidFill>
                <a:latin typeface="Arial" panose="020B0604020202020204" pitchFamily="34" charset="0"/>
                <a:ea typeface="Calibri" panose="020F0502020204030204" pitchFamily="34" charset="0"/>
                <a:cs typeface="Arial" panose="020B0604020202020204" pitchFamily="34" charset="0"/>
              </a:rPr>
              <a:t>Examples of documentation include:</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Payroll records showing compensation charged to </a:t>
            </a:r>
            <a:r>
              <a:rPr lang="en-US" sz="2000" dirty="0">
                <a:latin typeface="Arial" panose="020B0604020202020204" pitchFamily="34" charset="0"/>
                <a:ea typeface="Calibri" panose="020F0502020204030204" pitchFamily="34" charset="0"/>
                <a:cs typeface="Arial" panose="020B0604020202020204" pitchFamily="34" charset="0"/>
              </a:rPr>
              <a:t>Federal financial</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assistance agreement based on contemporaneous estimates of actual hours performing work under the assistance agreement. Charges based on percentage of time in budgets must be adjusted to reflect after the fact determinations of hours worked.</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Invoices from contractors or payment requests from subrecipients.</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Travel vouchers, receipts from hotels, etc. to support travel reimbursement.</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Procurement records documenting compliance with competition requirements.</a:t>
            </a:r>
            <a:endPar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6" name="Graphic 15" descr="Calculator with solid fill">
            <a:extLst>
              <a:ext uri="{FF2B5EF4-FFF2-40B4-BE49-F238E27FC236}">
                <a16:creationId xmlns:a16="http://schemas.microsoft.com/office/drawing/2014/main" id="{557268EC-3824-00A9-799E-9D8EDF30C4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4600" y="2092687"/>
            <a:ext cx="2167146" cy="2167146"/>
          </a:xfrm>
          <a:prstGeom prst="rect">
            <a:avLst/>
          </a:prstGeom>
        </p:spPr>
      </p:pic>
    </p:spTree>
    <p:extLst>
      <p:ext uri="{BB962C8B-B14F-4D97-AF65-F5344CB8AC3E}">
        <p14:creationId xmlns:p14="http://schemas.microsoft.com/office/powerpoint/2010/main" val="339732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0AE914-2E12-9245-889B-58BD9C601E27}"/>
              </a:ext>
            </a:extLst>
          </p:cNvPr>
          <p:cNvSpPr txBox="1"/>
          <p:nvPr/>
        </p:nvSpPr>
        <p:spPr>
          <a:xfrm>
            <a:off x="2108371" y="392885"/>
            <a:ext cx="8864429" cy="71892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Financial Management Common Sense Tips</a:t>
            </a:r>
          </a:p>
          <a:p>
            <a:pPr algn="ctr"/>
            <a:endParaRPr lang="en-US" dirty="0"/>
          </a:p>
        </p:txBody>
      </p:sp>
      <p:sp>
        <p:nvSpPr>
          <p:cNvPr id="5" name="Content Placeholder 4">
            <a:extLst>
              <a:ext uri="{FF2B5EF4-FFF2-40B4-BE49-F238E27FC236}">
                <a16:creationId xmlns:a16="http://schemas.microsoft.com/office/drawing/2014/main" id="{4DCD422A-33A8-DFB7-69A3-ECA4EFEFFC7F}"/>
              </a:ext>
            </a:extLst>
          </p:cNvPr>
          <p:cNvSpPr>
            <a:spLocks noGrp="1"/>
          </p:cNvSpPr>
          <p:nvPr>
            <p:ph sz="half" idx="2"/>
          </p:nvPr>
        </p:nvSpPr>
        <p:spPr>
          <a:xfrm>
            <a:off x="304800" y="1318921"/>
            <a:ext cx="11658600" cy="4243679"/>
          </a:xfrm>
        </p:spPr>
        <p:txBody>
          <a:bodyPr>
            <a:noAutofit/>
          </a:bodyPr>
          <a:lstStyle/>
          <a:p>
            <a:pPr marL="285750" indent="-285750">
              <a:spcAft>
                <a:spcPts val="400"/>
              </a:spcAft>
              <a:buFont typeface="Arial" panose="020B0604020202020204" pitchFamily="34" charset="0"/>
              <a:buChar char="•"/>
            </a:pPr>
            <a:r>
              <a:rPr lang="en-US" sz="2000" dirty="0">
                <a:solidFill>
                  <a:schemeClr val="tx1"/>
                </a:solidFill>
              </a:rPr>
              <a:t>Be sure your records tell a complete story – tracing costs from planning through drawdown and payment, clearly showing the need, approvals, proper accounting, and receipt of goods and services. </a:t>
            </a:r>
          </a:p>
          <a:p>
            <a:pPr marL="285750" indent="-285750">
              <a:spcAft>
                <a:spcPts val="400"/>
              </a:spcAft>
              <a:buFont typeface="Arial" panose="020B0604020202020204" pitchFamily="34" charset="0"/>
              <a:buChar char="•"/>
            </a:pPr>
            <a:r>
              <a:rPr lang="en-US" sz="2000" dirty="0">
                <a:solidFill>
                  <a:schemeClr val="tx1"/>
                </a:solidFill>
              </a:rPr>
              <a:t>You can only have </a:t>
            </a:r>
            <a:r>
              <a:rPr lang="en-US" sz="2000" b="1" u="sng" dirty="0">
                <a:solidFill>
                  <a:schemeClr val="tx1"/>
                </a:solidFill>
              </a:rPr>
              <a:t>one</a:t>
            </a:r>
            <a:r>
              <a:rPr lang="en-US" sz="2000" dirty="0">
                <a:solidFill>
                  <a:schemeClr val="tx1"/>
                </a:solidFill>
              </a:rPr>
              <a:t> set of books. Your financial management system must be used for all accounts. </a:t>
            </a:r>
          </a:p>
          <a:p>
            <a:pPr marL="285750" indent="-285750">
              <a:spcAft>
                <a:spcPts val="400"/>
              </a:spcAft>
              <a:buFont typeface="Arial" panose="020B0604020202020204" pitchFamily="34" charset="0"/>
              <a:buChar char="•"/>
            </a:pPr>
            <a:r>
              <a:rPr lang="en-US" sz="2000" dirty="0">
                <a:solidFill>
                  <a:srgbClr val="FF0000"/>
                </a:solidFill>
              </a:rPr>
              <a:t>Payroll records, including timesheets, must account for 100% of the time of every employee. </a:t>
            </a:r>
            <a:r>
              <a:rPr lang="en-US" sz="2000" dirty="0">
                <a:solidFill>
                  <a:schemeClr val="tx1"/>
                </a:solidFill>
              </a:rPr>
              <a:t>This includes non-working hours (leave etc.) and all activities charged by each employee.   </a:t>
            </a:r>
          </a:p>
          <a:p>
            <a:pPr marL="285750" indent="-285750">
              <a:spcAft>
                <a:spcPts val="400"/>
              </a:spcAft>
              <a:buFont typeface="Arial" panose="020B0604020202020204" pitchFamily="34" charset="0"/>
              <a:buChar char="•"/>
            </a:pPr>
            <a:r>
              <a:rPr lang="en-US" sz="2000" dirty="0">
                <a:solidFill>
                  <a:schemeClr val="tx1"/>
                </a:solidFill>
              </a:rPr>
              <a:t>Employees charged to more than one cost center must charge actual hours spent on each; they cannot be paid based on a pre-determined allocation. Non-working hours must be properly prorated among all cost centers or charged to the general ledger.  </a:t>
            </a:r>
          </a:p>
          <a:p>
            <a:pPr marL="285750" indent="-285750">
              <a:spcAft>
                <a:spcPts val="400"/>
              </a:spcAft>
              <a:buFont typeface="Arial" panose="020B0604020202020204" pitchFamily="34" charset="0"/>
              <a:buChar char="•"/>
            </a:pPr>
            <a:r>
              <a:rPr lang="en-US" sz="2000" dirty="0">
                <a:solidFill>
                  <a:schemeClr val="tx1"/>
                </a:solidFill>
              </a:rPr>
              <a:t>Charges have to make sense. For example, you cannot charge an employee’s travel to a different account than his/her payroll for the same day. The appropriate account should be charged for both.</a:t>
            </a:r>
          </a:p>
          <a:p>
            <a:endParaRPr lang="en-US" sz="2000" dirty="0"/>
          </a:p>
        </p:txBody>
      </p:sp>
    </p:spTree>
    <p:extLst>
      <p:ext uri="{BB962C8B-B14F-4D97-AF65-F5344CB8AC3E}">
        <p14:creationId xmlns:p14="http://schemas.microsoft.com/office/powerpoint/2010/main" val="240119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95006-0624-C8D6-0F2F-D1C1480526F6}"/>
              </a:ext>
            </a:extLst>
          </p:cNvPr>
          <p:cNvSpPr>
            <a:spLocks noGrp="1"/>
          </p:cNvSpPr>
          <p:nvPr>
            <p:ph sz="half" idx="2"/>
          </p:nvPr>
        </p:nvSpPr>
        <p:spPr>
          <a:xfrm>
            <a:off x="914400" y="1515207"/>
            <a:ext cx="9538570" cy="1767840"/>
          </a:xfrm>
        </p:spPr>
        <p:txBody>
          <a:bodyPr/>
          <a:lstStyle/>
          <a:p>
            <a:r>
              <a:rPr lang="en-US" dirty="0"/>
              <a:t>EPA has on-line applicant/recipient grant training available online at </a:t>
            </a:r>
            <a:r>
              <a:rPr lang="en-US" dirty="0">
                <a:solidFill>
                  <a:srgbClr val="0070C0"/>
                </a:solidFill>
                <a:hlinkClick r:id="rId2">
                  <a:extLst>
                    <a:ext uri="{A12FA001-AC4F-418D-AE19-62706E023703}">
                      <ahyp:hlinkClr xmlns:ahyp="http://schemas.microsoft.com/office/drawing/2018/hyperlinkcolor" val="tx"/>
                    </a:ext>
                  </a:extLst>
                </a:hlinkClick>
              </a:rPr>
              <a:t>https://www.epa.gov/grants/epa-grants-management-training-applicants-and-recipients</a:t>
            </a:r>
            <a:r>
              <a:rPr lang="en-US" dirty="0"/>
              <a:t>.</a:t>
            </a:r>
          </a:p>
          <a:p>
            <a:pPr marL="0" indent="0">
              <a:buNone/>
            </a:pPr>
            <a:endParaRPr lang="en-US" dirty="0"/>
          </a:p>
        </p:txBody>
      </p:sp>
      <p:sp>
        <p:nvSpPr>
          <p:cNvPr id="6" name="TextBox 5">
            <a:extLst>
              <a:ext uri="{FF2B5EF4-FFF2-40B4-BE49-F238E27FC236}">
                <a16:creationId xmlns:a16="http://schemas.microsoft.com/office/drawing/2014/main" id="{49E5C3F7-202B-333B-04C5-DFBFA39EAFA8}"/>
              </a:ext>
            </a:extLst>
          </p:cNvPr>
          <p:cNvSpPr txBox="1"/>
          <p:nvPr/>
        </p:nvSpPr>
        <p:spPr>
          <a:xfrm>
            <a:off x="2019782" y="290035"/>
            <a:ext cx="9715018" cy="492443"/>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Timekeeping and Financial Management Requirements</a:t>
            </a:r>
          </a:p>
        </p:txBody>
      </p:sp>
      <p:pic>
        <p:nvPicPr>
          <p:cNvPr id="7" name="Picture 6" descr="Applicant and Recipient Training Module 2">
            <a:hlinkClick r:id="rId3"/>
            <a:extLst>
              <a:ext uri="{FF2B5EF4-FFF2-40B4-BE49-F238E27FC236}">
                <a16:creationId xmlns:a16="http://schemas.microsoft.com/office/drawing/2014/main" id="{A54F5D59-CE42-15CB-0406-208468DEB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054" y="3152660"/>
            <a:ext cx="4142796" cy="2308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pplicant and Recipient Training Module 5">
            <a:hlinkClick r:id="rId5"/>
            <a:extLst>
              <a:ext uri="{FF2B5EF4-FFF2-40B4-BE49-F238E27FC236}">
                <a16:creationId xmlns:a16="http://schemas.microsoft.com/office/drawing/2014/main" id="{1FE850E4-C44B-7199-62F1-577A26D7E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258" y="3124201"/>
            <a:ext cx="4193876" cy="23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21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F797F9-8ED5-EDC4-6600-7993CC60BDA3}"/>
              </a:ext>
            </a:extLst>
          </p:cNvPr>
          <p:cNvSpPr txBox="1"/>
          <p:nvPr/>
        </p:nvSpPr>
        <p:spPr>
          <a:xfrm>
            <a:off x="1704172" y="201036"/>
            <a:ext cx="10411628" cy="769441"/>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Timekeeping and Financial Management Requirements</a:t>
            </a:r>
          </a:p>
          <a:p>
            <a:endParaRPr lang="en-US" dirty="0"/>
          </a:p>
        </p:txBody>
      </p:sp>
      <p:pic>
        <p:nvPicPr>
          <p:cNvPr id="7" name="Content Placeholder 6">
            <a:extLst>
              <a:ext uri="{FF2B5EF4-FFF2-40B4-BE49-F238E27FC236}">
                <a16:creationId xmlns:a16="http://schemas.microsoft.com/office/drawing/2014/main" id="{4A9D5E90-7A1E-B884-6CB4-AF395103ACD7}"/>
              </a:ext>
            </a:extLst>
          </p:cNvPr>
          <p:cNvPicPr>
            <a:picLocks noGrp="1" noChangeAspect="1"/>
          </p:cNvPicPr>
          <p:nvPr>
            <p:ph sz="half" idx="2"/>
          </p:nvPr>
        </p:nvPicPr>
        <p:blipFill>
          <a:blip r:embed="rId2"/>
          <a:stretch>
            <a:fillRect/>
          </a:stretch>
        </p:blipFill>
        <p:spPr>
          <a:xfrm>
            <a:off x="747131" y="644296"/>
            <a:ext cx="10504449" cy="6012668"/>
          </a:xfrm>
          <a:prstGeom prst="rect">
            <a:avLst/>
          </a:prstGeom>
        </p:spPr>
      </p:pic>
    </p:spTree>
    <p:extLst>
      <p:ext uri="{BB962C8B-B14F-4D97-AF65-F5344CB8AC3E}">
        <p14:creationId xmlns:p14="http://schemas.microsoft.com/office/powerpoint/2010/main" val="167069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B6470-C97C-B55B-EA6D-FC71A0BB61E1}"/>
              </a:ext>
            </a:extLst>
          </p:cNvPr>
          <p:cNvSpPr>
            <a:spLocks noGrp="1"/>
          </p:cNvSpPr>
          <p:nvPr>
            <p:ph sz="half" idx="2"/>
          </p:nvPr>
        </p:nvSpPr>
        <p:spPr>
          <a:xfrm>
            <a:off x="666232" y="1390725"/>
            <a:ext cx="11068567" cy="4400475"/>
          </a:xfrm>
        </p:spPr>
        <p:txBody>
          <a:bodyPr>
            <a:normAutofit fontScale="92500" lnSpcReduction="10000"/>
          </a:bodyPr>
          <a:lstStyle/>
          <a:p>
            <a:pPr>
              <a:spcBef>
                <a:spcPts val="0"/>
              </a:spcBef>
              <a:spcAft>
                <a:spcPts val="1800"/>
              </a:spcAft>
            </a:pPr>
            <a:r>
              <a:rPr lang="en-US" sz="2200" dirty="0"/>
              <a:t>DON’T TAKE SHORT CUTS IN PROCUREMENT IN ORDER TO DRAW DOWN FUNDS</a:t>
            </a:r>
          </a:p>
          <a:p>
            <a:pPr>
              <a:spcBef>
                <a:spcPts val="0"/>
              </a:spcBef>
              <a:spcAft>
                <a:spcPts val="1800"/>
              </a:spcAft>
            </a:pPr>
            <a:r>
              <a:rPr lang="en-US" sz="2200" dirty="0"/>
              <a:t>All recipients (other than states and tribes) that procure a contractor must comply with the Procurement Standards in 2 CFR Part 200 and 2 CFR Part 1500.</a:t>
            </a:r>
          </a:p>
          <a:p>
            <a:pPr marL="457200" lvl="1" indent="0">
              <a:spcBef>
                <a:spcPts val="0"/>
              </a:spcBef>
              <a:spcAft>
                <a:spcPts val="1800"/>
              </a:spcAft>
              <a:buNone/>
            </a:pPr>
            <a:r>
              <a:rPr lang="en-US" sz="2200" dirty="0"/>
              <a:t>* States and tribes are subject to 2 CFR 200.322 and 2 CFR 200.323 relating to domestic preferences and procurement of recycled materials as well as EPA’s </a:t>
            </a:r>
            <a:r>
              <a:rPr lang="en-US" sz="2200" dirty="0">
                <a:solidFill>
                  <a:srgbClr val="0070C0"/>
                </a:solidFill>
                <a:hlinkClick r:id="rId2">
                  <a:extLst>
                    <a:ext uri="{A12FA001-AC4F-418D-AE19-62706E023703}">
                      <ahyp:hlinkClr xmlns:ahyp="http://schemas.microsoft.com/office/drawing/2018/hyperlinkcolor" val="tx"/>
                    </a:ext>
                  </a:extLst>
                </a:hlinkClick>
              </a:rPr>
              <a:t>40 CFR Part 33 Disadvantaged Business Participation</a:t>
            </a:r>
            <a:r>
              <a:rPr lang="en-US" sz="2200" dirty="0">
                <a:solidFill>
                  <a:srgbClr val="A8BF4D"/>
                </a:solidFill>
              </a:rPr>
              <a:t> </a:t>
            </a:r>
            <a:r>
              <a:rPr lang="en-US" sz="2200" dirty="0"/>
              <a:t>rule.</a:t>
            </a:r>
          </a:p>
          <a:p>
            <a:pPr>
              <a:spcBef>
                <a:spcPts val="0"/>
              </a:spcBef>
              <a:spcAft>
                <a:spcPts val="1800"/>
              </a:spcAft>
            </a:pPr>
            <a:r>
              <a:rPr lang="en-US" sz="2200" dirty="0"/>
              <a:t>Per </a:t>
            </a:r>
            <a:r>
              <a:rPr lang="en-US" sz="2200" dirty="0">
                <a:solidFill>
                  <a:srgbClr val="0070C0"/>
                </a:solidFill>
                <a:hlinkClick r:id="rId3">
                  <a:extLst>
                    <a:ext uri="{A12FA001-AC4F-418D-AE19-62706E023703}">
                      <ahyp:hlinkClr xmlns:ahyp="http://schemas.microsoft.com/office/drawing/2018/hyperlinkcolor" val="tx"/>
                    </a:ext>
                  </a:extLst>
                </a:hlinkClick>
              </a:rPr>
              <a:t>2 CFR 200.319</a:t>
            </a:r>
            <a:r>
              <a:rPr lang="en-US" sz="2200" dirty="0"/>
              <a:t>, </a:t>
            </a:r>
            <a:r>
              <a:rPr lang="en-US" sz="2200" b="1" i="1" dirty="0"/>
              <a:t>full and open competition is the norm </a:t>
            </a:r>
            <a:r>
              <a:rPr lang="en-US" sz="2200" dirty="0"/>
              <a:t>when procuring goods and services.  Contracts under $10,000 can be entered into without competition but be careful not to circumvent competition—rotate purchases among qualified sources.</a:t>
            </a:r>
          </a:p>
          <a:p>
            <a:pPr>
              <a:spcBef>
                <a:spcPts val="0"/>
              </a:spcBef>
              <a:spcAft>
                <a:spcPts val="1800"/>
              </a:spcAft>
            </a:pPr>
            <a:r>
              <a:rPr lang="en-US" sz="2200" dirty="0"/>
              <a:t>EPA has posted </a:t>
            </a:r>
            <a:r>
              <a:rPr lang="en-US" sz="2200" b="1" dirty="0">
                <a:solidFill>
                  <a:srgbClr val="0070C0"/>
                </a:solidFill>
                <a:hlinkClick r:id="rId4">
                  <a:extLst>
                    <a:ext uri="{A12FA001-AC4F-418D-AE19-62706E023703}">
                      <ahyp:hlinkClr xmlns:ahyp="http://schemas.microsoft.com/office/drawing/2018/hyperlinkcolor" val="tx"/>
                    </a:ext>
                  </a:extLst>
                </a:hlinkClick>
              </a:rPr>
              <a:t>Best Practice Guide for Procuring Services, Supplies, and Equipment Under EPA Assistance Agreements</a:t>
            </a:r>
            <a:r>
              <a:rPr lang="en-US" sz="2200" b="1" dirty="0">
                <a:solidFill>
                  <a:srgbClr val="0070C0"/>
                </a:solidFill>
              </a:rPr>
              <a:t> </a:t>
            </a:r>
            <a:r>
              <a:rPr lang="en-US" sz="2200" dirty="0"/>
              <a:t>as guidance for non-state/tribal recipients. </a:t>
            </a:r>
          </a:p>
          <a:p>
            <a:endParaRPr lang="en-US" dirty="0"/>
          </a:p>
        </p:txBody>
      </p:sp>
      <p:sp>
        <p:nvSpPr>
          <p:cNvPr id="6" name="TextBox 5">
            <a:extLst>
              <a:ext uri="{FF2B5EF4-FFF2-40B4-BE49-F238E27FC236}">
                <a16:creationId xmlns:a16="http://schemas.microsoft.com/office/drawing/2014/main" id="{EFA3F61E-4C24-6D6B-8834-14B29C9ACB6A}"/>
              </a:ext>
            </a:extLst>
          </p:cNvPr>
          <p:cNvSpPr txBox="1"/>
          <p:nvPr/>
        </p:nvSpPr>
        <p:spPr>
          <a:xfrm>
            <a:off x="2057400" y="263689"/>
            <a:ext cx="782303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 Under the UGG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4593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15AC13-B6E3-6765-6AB0-39C33259E1B1}"/>
              </a:ext>
            </a:extLst>
          </p:cNvPr>
          <p:cNvSpPr txBox="1"/>
          <p:nvPr/>
        </p:nvSpPr>
        <p:spPr>
          <a:xfrm>
            <a:off x="1782899" y="283265"/>
            <a:ext cx="9287400" cy="892552"/>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Procurement Under the UGG</a:t>
            </a:r>
          </a:p>
          <a:p>
            <a:endParaRPr lang="en-US" sz="2600" dirty="0"/>
          </a:p>
        </p:txBody>
      </p:sp>
      <p:sp>
        <p:nvSpPr>
          <p:cNvPr id="3" name="TextBox 2">
            <a:extLst>
              <a:ext uri="{FF2B5EF4-FFF2-40B4-BE49-F238E27FC236}">
                <a16:creationId xmlns:a16="http://schemas.microsoft.com/office/drawing/2014/main" id="{30F2CB81-E95A-58B0-F289-32A860AA520A}"/>
              </a:ext>
            </a:extLst>
          </p:cNvPr>
          <p:cNvSpPr txBox="1"/>
          <p:nvPr/>
        </p:nvSpPr>
        <p:spPr>
          <a:xfrm>
            <a:off x="488414" y="764723"/>
            <a:ext cx="11475904" cy="461665"/>
          </a:xfrm>
          <a:prstGeom prst="rect">
            <a:avLst/>
          </a:prstGeom>
          <a:noFill/>
        </p:spPr>
        <p:txBody>
          <a:bodyPr wrap="square">
            <a:spAutoFit/>
          </a:bodyPr>
          <a:lstStyle/>
          <a:p>
            <a:pPr marL="0" indent="0" algn="ctr">
              <a:buNone/>
            </a:pPr>
            <a:r>
              <a:rPr lang="en-US" sz="2400" b="1" dirty="0">
                <a:solidFill>
                  <a:srgbClr val="FF0000"/>
                </a:solidFill>
                <a:latin typeface="Arial" panose="020B0604020202020204" pitchFamily="34" charset="0"/>
                <a:cs typeface="Arial" panose="020B0604020202020204" pitchFamily="34" charset="0"/>
              </a:rPr>
              <a:t>Conflicts of interest are prohibited </a:t>
            </a:r>
            <a:r>
              <a:rPr lang="en-US" sz="2400" dirty="0">
                <a:latin typeface="Arial" panose="020B0604020202020204" pitchFamily="34" charset="0"/>
                <a:cs typeface="Arial" panose="020B0604020202020204" pitchFamily="34" charset="0"/>
              </a:rPr>
              <a:t>by </a:t>
            </a:r>
            <a:r>
              <a:rPr lang="en-US" sz="2400" dirty="0">
                <a:latin typeface="Arial" panose="020B0604020202020204" pitchFamily="34" charset="0"/>
                <a:cs typeface="Arial" panose="020B0604020202020204" pitchFamily="34" charset="0"/>
                <a:hlinkClick r:id="rId3"/>
              </a:rPr>
              <a:t>2 CFR 200.318(c)</a:t>
            </a:r>
            <a:r>
              <a:rPr lang="en-US" sz="2400"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E3888A3C-1273-BEB8-F696-97AB0384B0B5}"/>
              </a:ext>
            </a:extLst>
          </p:cNvPr>
          <p:cNvSpPr txBox="1"/>
          <p:nvPr/>
        </p:nvSpPr>
        <p:spPr>
          <a:xfrm>
            <a:off x="183707" y="1340694"/>
            <a:ext cx="6230039" cy="369331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latin typeface="Arial" panose="020B0604020202020204" pitchFamily="34" charset="0"/>
                <a:cs typeface="Arial" panose="020B0604020202020204" pitchFamily="34" charset="0"/>
              </a:rPr>
              <a:t>Personal conflicts of interest</a:t>
            </a:r>
            <a:r>
              <a:rPr lang="en-US" dirty="0">
                <a:latin typeface="Arial" panose="020B0604020202020204" pitchFamily="34" charset="0"/>
                <a:cs typeface="Arial" panose="020B0604020202020204" pitchFamily="34" charset="0"/>
              </a:rPr>
              <a:t>: “No employee, officer, or agent may participate in the selection, award, or administration of a contract supported by a Federal award if he or she has a real or apparent conflict of interest. Such a conflict of interest would arise when the employee, officer, or agent, any member of his or her immediate family, his or her partner, or an organization which employs or is about to employ any of the parties indicated herein, has a financial or other interest in or a tangible personal benefit from a firm considered for a contract. The officers, employees, and agents of the non-Federal entity may neither solicit nor accept gratuities, favors, or anything of monetary value from contractors or parties to subcontracts.”</a:t>
            </a:r>
          </a:p>
        </p:txBody>
      </p:sp>
      <p:sp>
        <p:nvSpPr>
          <p:cNvPr id="8" name="TextBox 7">
            <a:extLst>
              <a:ext uri="{FF2B5EF4-FFF2-40B4-BE49-F238E27FC236}">
                <a16:creationId xmlns:a16="http://schemas.microsoft.com/office/drawing/2014/main" id="{F7508581-1863-CCFA-ED67-9AD5CDFE89D1}"/>
              </a:ext>
            </a:extLst>
          </p:cNvPr>
          <p:cNvSpPr txBox="1"/>
          <p:nvPr/>
        </p:nvSpPr>
        <p:spPr>
          <a:xfrm>
            <a:off x="6525040" y="1340694"/>
            <a:ext cx="5517222" cy="34163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b="1" u="sng" dirty="0">
                <a:latin typeface="Arial" panose="020B0604020202020204" pitchFamily="34" charset="0"/>
                <a:cs typeface="Arial" panose="020B0604020202020204" pitchFamily="34" charset="0"/>
              </a:rPr>
              <a:t>Organizational Conflicts of Interest</a:t>
            </a:r>
          </a:p>
          <a:p>
            <a:pPr marL="0" indent="0">
              <a:buNone/>
            </a:pPr>
            <a:r>
              <a:rPr lang="en-US" dirty="0">
                <a:latin typeface="Arial" panose="020B0604020202020204" pitchFamily="34" charset="0"/>
                <a:cs typeface="Arial" panose="020B0604020202020204" pitchFamily="34" charset="0"/>
              </a:rPr>
              <a:t>“If the [recipient]  has a parent, affiliate, or subsidiary organization that is not a State, local government, or Indian tribe, the non-Federal entity must also maintain written standards of conduct covering organizational conflicts of interest. Organizational conflicts of interest means that because of relationships with a parent company, affiliate, or subsidiary organization, the non-Federal entity is unable or appears to be unable to be impartial in conducting a procurement action involving a related organization.”</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43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9AE79-CFB9-C0F4-8C1C-D80C34B5AF13}"/>
              </a:ext>
            </a:extLst>
          </p:cNvPr>
          <p:cNvSpPr>
            <a:spLocks noGrp="1"/>
          </p:cNvSpPr>
          <p:nvPr>
            <p:ph sz="half" idx="2"/>
          </p:nvPr>
        </p:nvSpPr>
        <p:spPr>
          <a:xfrm>
            <a:off x="533400" y="1047037"/>
            <a:ext cx="11506200" cy="4298394"/>
          </a:xfrm>
        </p:spPr>
        <p:txBody>
          <a:bodyPr>
            <a:normAutofit fontScale="25000" lnSpcReduction="20000"/>
          </a:bodyPr>
          <a:lstStyle/>
          <a:p>
            <a:pPr>
              <a:lnSpc>
                <a:spcPct val="100000"/>
              </a:lnSpc>
              <a:spcBef>
                <a:spcPts val="600"/>
              </a:spcBef>
              <a:spcAft>
                <a:spcPts val="800"/>
              </a:spcAft>
            </a:pPr>
            <a:endParaRPr lang="en-US" sz="6200" dirty="0">
              <a:solidFill>
                <a:schemeClr val="tx1"/>
              </a:solidFill>
              <a:latin typeface="+mj-lt"/>
            </a:endParaRPr>
          </a:p>
          <a:p>
            <a:pPr>
              <a:lnSpc>
                <a:spcPct val="100000"/>
              </a:lnSpc>
              <a:spcBef>
                <a:spcPts val="600"/>
              </a:spcBef>
              <a:spcAft>
                <a:spcPts val="800"/>
              </a:spcAft>
            </a:pPr>
            <a:r>
              <a:rPr lang="en-US" sz="8000" dirty="0">
                <a:solidFill>
                  <a:schemeClr val="tx1"/>
                </a:solidFill>
                <a:latin typeface="+mj-lt"/>
              </a:rPr>
              <a:t>CONSULTANT FEE CAP</a:t>
            </a:r>
          </a:p>
          <a:p>
            <a:pPr>
              <a:lnSpc>
                <a:spcPct val="100000"/>
              </a:lnSpc>
              <a:spcBef>
                <a:spcPts val="600"/>
              </a:spcBef>
              <a:spcAft>
                <a:spcPts val="800"/>
              </a:spcAft>
            </a:pPr>
            <a:r>
              <a:rPr lang="en-US" sz="8000" dirty="0">
                <a:solidFill>
                  <a:schemeClr val="tx1"/>
                </a:solidFill>
                <a:latin typeface="+mj-lt"/>
              </a:rPr>
              <a:t>Limits the amount of compensation for individual consultants that recipients may charge to EPA agreements to Level IV of the Federal Executive Level. [*Does not include consultant’s overhead or travel costs.]</a:t>
            </a:r>
          </a:p>
          <a:p>
            <a:pPr>
              <a:lnSpc>
                <a:spcPct val="100000"/>
              </a:lnSpc>
              <a:spcBef>
                <a:spcPts val="0"/>
              </a:spcBef>
              <a:spcAft>
                <a:spcPts val="800"/>
              </a:spcAft>
            </a:pPr>
            <a:r>
              <a:rPr lang="en-US" sz="8000" b="1" dirty="0">
                <a:latin typeface="+mj-lt"/>
              </a:rPr>
              <a:t>STATUTORY!!!! </a:t>
            </a:r>
            <a:r>
              <a:rPr lang="en-US" sz="8000" dirty="0">
                <a:solidFill>
                  <a:schemeClr val="tx1"/>
                </a:solidFill>
                <a:latin typeface="+mj-lt"/>
              </a:rPr>
              <a:t>Implementing regulations at </a:t>
            </a:r>
            <a:r>
              <a:rPr lang="en-US" sz="8000" dirty="0">
                <a:solidFill>
                  <a:srgbClr val="0000E1"/>
                </a:solidFill>
                <a:latin typeface="+mj-lt"/>
                <a:hlinkClick r:id="rId2">
                  <a:extLst>
                    <a:ext uri="{A12FA001-AC4F-418D-AE19-62706E023703}">
                      <ahyp:hlinkClr xmlns:ahyp="http://schemas.microsoft.com/office/drawing/2018/hyperlinkcolor" val="tx"/>
                    </a:ext>
                  </a:extLst>
                </a:hlinkClick>
              </a:rPr>
              <a:t>2 CFR 1500.10</a:t>
            </a:r>
            <a:r>
              <a:rPr lang="en-US" sz="8000" dirty="0">
                <a:solidFill>
                  <a:schemeClr val="tx1"/>
                </a:solidFill>
                <a:latin typeface="+mj-lt"/>
              </a:rPr>
              <a:t>. cannot be waived.  States and tribes must comply.</a:t>
            </a:r>
          </a:p>
          <a:p>
            <a:pPr>
              <a:lnSpc>
                <a:spcPct val="100000"/>
              </a:lnSpc>
              <a:spcBef>
                <a:spcPts val="0"/>
              </a:spcBef>
              <a:spcAft>
                <a:spcPts val="800"/>
              </a:spcAft>
            </a:pPr>
            <a:r>
              <a:rPr lang="en-US" sz="8000" dirty="0">
                <a:solidFill>
                  <a:schemeClr val="tx1"/>
                </a:solidFill>
                <a:latin typeface="+mj-lt"/>
              </a:rPr>
              <a:t>When the Cap applies is based on whether the recipient selects, directs, or controls the consultant along the same lines as an employee.  </a:t>
            </a:r>
          </a:p>
          <a:p>
            <a:pPr>
              <a:lnSpc>
                <a:spcPct val="100000"/>
              </a:lnSpc>
              <a:spcBef>
                <a:spcPts val="0"/>
              </a:spcBef>
              <a:spcAft>
                <a:spcPts val="800"/>
              </a:spcAft>
            </a:pPr>
            <a:r>
              <a:rPr lang="en-US" sz="8000" dirty="0">
                <a:solidFill>
                  <a:schemeClr val="tx1"/>
                </a:solidFill>
                <a:latin typeface="+mj-lt"/>
              </a:rPr>
              <a:t>Contracts with multi-employee consulting firms rarely trigger consultant fee cap but terms of contract are important.</a:t>
            </a:r>
          </a:p>
          <a:p>
            <a:pPr>
              <a:lnSpc>
                <a:spcPct val="100000"/>
              </a:lnSpc>
              <a:spcBef>
                <a:spcPts val="0"/>
              </a:spcBef>
              <a:spcAft>
                <a:spcPts val="800"/>
              </a:spcAft>
            </a:pPr>
            <a:r>
              <a:rPr lang="en-US" sz="8000" dirty="0">
                <a:solidFill>
                  <a:schemeClr val="tx1"/>
                </a:solidFill>
                <a:latin typeface="+mj-lt"/>
              </a:rPr>
              <a:t>Consultants are contractors even if they receive an IRS 1099 from recipient—competitive procurement rules apply!!!</a:t>
            </a:r>
          </a:p>
          <a:p>
            <a:pPr>
              <a:lnSpc>
                <a:spcPct val="100000"/>
              </a:lnSpc>
              <a:spcBef>
                <a:spcPts val="0"/>
              </a:spcBef>
              <a:spcAft>
                <a:spcPts val="800"/>
              </a:spcAft>
            </a:pPr>
            <a:r>
              <a:rPr lang="en-US" sz="8000" dirty="0">
                <a:latin typeface="+mj-lt"/>
              </a:rPr>
              <a:t>Cap does not apply to fixed priced contracts for discrete products such as studies—payments may be made in stages with upfront payment at time of contract award.</a:t>
            </a:r>
          </a:p>
          <a:p>
            <a:pPr>
              <a:lnSpc>
                <a:spcPct val="100000"/>
              </a:lnSpc>
              <a:spcBef>
                <a:spcPts val="0"/>
              </a:spcBef>
              <a:spcAft>
                <a:spcPts val="800"/>
              </a:spcAft>
            </a:pPr>
            <a:r>
              <a:rPr lang="en-US" sz="8000" dirty="0">
                <a:latin typeface="+mj-lt"/>
              </a:rPr>
              <a:t>Example--$10,000 noncompetitive contract for a study with $5,000 upfront and remainder at time of delivery of study or sampling analysis.</a:t>
            </a:r>
          </a:p>
          <a:p>
            <a:pPr>
              <a:lnSpc>
                <a:spcPct val="100000"/>
              </a:lnSpc>
              <a:spcBef>
                <a:spcPts val="0"/>
              </a:spcBef>
              <a:spcAft>
                <a:spcPts val="800"/>
              </a:spcAft>
            </a:pPr>
            <a:r>
              <a:rPr lang="en-US" sz="8000" dirty="0">
                <a:latin typeface="+mj-lt"/>
              </a:rPr>
              <a:t>Rotate contracts among qualified sources. </a:t>
            </a:r>
          </a:p>
        </p:txBody>
      </p:sp>
    </p:spTree>
    <p:extLst>
      <p:ext uri="{BB962C8B-B14F-4D97-AF65-F5344CB8AC3E}">
        <p14:creationId xmlns:p14="http://schemas.microsoft.com/office/powerpoint/2010/main" val="24736715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506</TotalTime>
  <Words>1129</Words>
  <Application>Microsoft Macintosh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Wingdings</vt:lpstr>
      <vt:lpstr>Organic</vt:lpstr>
      <vt:lpstr>Presenter James Drummond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Drummond</dc:creator>
  <cp:lastModifiedBy>Larissa Koehler</cp:lastModifiedBy>
  <cp:revision>10</cp:revision>
  <dcterms:created xsi:type="dcterms:W3CDTF">2025-03-12T16:09:09Z</dcterms:created>
  <dcterms:modified xsi:type="dcterms:W3CDTF">2025-04-21T12:47:49Z</dcterms:modified>
</cp:coreProperties>
</file>