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77" r:id="rId7"/>
    <p:sldId id="268" r:id="rId8"/>
  </p:sldIdLst>
  <p:sldSz cx="12192000" cy="6858000"/>
  <p:notesSz cx="7004050" cy="9290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747775"/>
          </p15:clr>
        </p15:guide>
        <p15:guide id="2" orient="horz" pos="665">
          <p15:clr>
            <a:srgbClr val="747775"/>
          </p15:clr>
        </p15:guide>
        <p15:guide id="3" orient="horz" pos="600">
          <p15:clr>
            <a:srgbClr val="747775"/>
          </p15:clr>
        </p15:guide>
        <p15:guide id="4" orient="horz" pos="761">
          <p15:clr>
            <a:srgbClr val="747775"/>
          </p15:clr>
        </p15:guide>
        <p15:guide id="5" orient="horz" pos="612">
          <p15:clr>
            <a:srgbClr val="747775"/>
          </p15:clr>
        </p15:guide>
        <p15:guide id="6" pos="3840">
          <p15:clr>
            <a:srgbClr val="A4A3A4"/>
          </p15:clr>
        </p15:guide>
        <p15:guide id="7" orient="horz" pos="336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my53Z9WjyUatEWW9PCZdyzIPCL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61B31-33B0-A5DA-A07D-554774F42193}" name="Kwon, Patricia" initials="KP" userId="S::pkwon@trcsolutions.com::6ea561ad-9ae2-49b8-b986-66dd57f93b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Pop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456"/>
    <a:srgbClr val="1155CC"/>
    <a:srgbClr val="467886"/>
    <a:srgbClr val="12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88C39-3C54-46A3-511B-EE5B8E52DE17}" v="160" dt="2025-05-05T17:17:42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576"/>
        <p:guide orient="horz" pos="665"/>
        <p:guide orient="horz" pos="600"/>
        <p:guide orient="horz" pos="761"/>
        <p:guide orient="horz" pos="612"/>
        <p:guide pos="3840"/>
        <p:guide orient="horz"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1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p5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>
          <a:extLst>
            <a:ext uri="{FF2B5EF4-FFF2-40B4-BE49-F238E27FC236}">
              <a16:creationId xmlns:a16="http://schemas.microsoft.com/office/drawing/2014/main" id="{CB46247F-69A5-4AD8-A907-C1381C9D7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>
            <a:extLst>
              <a:ext uri="{FF2B5EF4-FFF2-40B4-BE49-F238E27FC236}">
                <a16:creationId xmlns:a16="http://schemas.microsoft.com/office/drawing/2014/main" id="{D37F00B0-D1A4-A082-E9C5-0FA1B25CE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5:notes">
            <a:extLst>
              <a:ext uri="{FF2B5EF4-FFF2-40B4-BE49-F238E27FC236}">
                <a16:creationId xmlns:a16="http://schemas.microsoft.com/office/drawing/2014/main" id="{9FFE4D64-D43D-4309-BEBE-2CD6E3C0CE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p5:notes">
            <a:extLst>
              <a:ext uri="{FF2B5EF4-FFF2-40B4-BE49-F238E27FC236}">
                <a16:creationId xmlns:a16="http://schemas.microsoft.com/office/drawing/2014/main" id="{7EA0581E-E1C4-28A6-AF7F-B3B48A04BC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87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QA Documentation</a:t>
            </a:r>
            <a:endParaRPr/>
          </a:p>
        </p:txBody>
      </p:sp>
      <p:sp>
        <p:nvSpPr>
          <p:cNvPr id="369" name="Google Shape;369;p12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14;p13">
            <a:extLst>
              <a:ext uri="{FF2B5EF4-FFF2-40B4-BE49-F238E27FC236}">
                <a16:creationId xmlns:a16="http://schemas.microsoft.com/office/drawing/2014/main" id="{6E9C43F1-4002-A445-D7C6-E3B6309222D1}"/>
              </a:ext>
            </a:extLst>
          </p:cNvPr>
          <p:cNvSpPr/>
          <p:nvPr userDrawn="1"/>
        </p:nvSpPr>
        <p:spPr>
          <a:xfrm>
            <a:off x="4618266" y="6332066"/>
            <a:ext cx="2955468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0" i="0" u="none" strike="noStrike" cap="none">
                <a:solidFill>
                  <a:srgbClr val="555456"/>
                </a:solidFill>
                <a:latin typeface="Libre Baskerville" panose="02000000000000000000" pitchFamily="2" charset="0"/>
                <a:ea typeface="Calibri"/>
                <a:cs typeface="Calibri"/>
                <a:sym typeface="Calibri"/>
              </a:rPr>
              <a:t>© 2025 Environmental Protection Network</a:t>
            </a:r>
            <a:endParaRPr lang="en-US" sz="1600" b="0" i="0" u="none" strike="noStrike" cap="none">
              <a:solidFill>
                <a:srgbClr val="555456"/>
              </a:solidFill>
              <a:latin typeface="Libre Baskerville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Title Slide">
  <p:cSld name="11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2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Title Slide">
  <p:cSld name="12_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2"/>
            <a:ext cx="12191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3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le Slide">
  <p:cSld name="13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2"/>
            <a:ext cx="12191996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2251" cy="685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">
  <p:cSld name="6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"/>
            <a:ext cx="12191997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">
  <p:cSld name="7_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tle Slide">
  <p:cSld name="8_Title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8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1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831850" y="38393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">
  <p:cSld name="Title and Logo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ly Light">
  <p:cSld name="Logo Only Ligh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>
  <p:cSld name="14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43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Only Dark">
  <p:cSld name="Logo Only Dar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2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Dark">
  <p:cSld name="Title and Content - Dar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11113772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3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-Icons - Dark">
  <p:cSld name="Title and Content-Icons - Dar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34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11113772" cy="283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3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682" y="5134736"/>
            <a:ext cx="804496" cy="81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047" y="5163548"/>
            <a:ext cx="498788" cy="80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5957" y="5209966"/>
            <a:ext cx="699912" cy="75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2648" y="5160349"/>
            <a:ext cx="804496" cy="80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7991" y="5144259"/>
            <a:ext cx="780361" cy="82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87165" y="5177917"/>
            <a:ext cx="915232" cy="78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1208" y="5160349"/>
            <a:ext cx="804496" cy="80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5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Layout">
  <p:cSld name="Project Layou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>
            <a:off x="4987505" y="6471892"/>
            <a:ext cx="2216989" cy="229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6"/>
          <p:cNvSpPr>
            <a:spLocks noGrp="1"/>
          </p:cNvSpPr>
          <p:nvPr>
            <p:ph type="pic" idx="2"/>
          </p:nvPr>
        </p:nvSpPr>
        <p:spPr>
          <a:xfrm>
            <a:off x="0" y="0"/>
            <a:ext cx="608214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6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6778818" y="1821412"/>
            <a:ext cx="4245036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3"/>
          </p:nvPr>
        </p:nvSpPr>
        <p:spPr>
          <a:xfrm>
            <a:off x="6778758" y="2292784"/>
            <a:ext cx="4245036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44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4"/>
          </p:nvPr>
        </p:nvSpPr>
        <p:spPr>
          <a:xfrm>
            <a:off x="6778758" y="1552752"/>
            <a:ext cx="3709988" cy="28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ist w/Photo">
  <p:cSld name="2 Column List w/Photo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55818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7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742528" y="3350534"/>
            <a:ext cx="10706521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3"/>
          </p:nvPr>
        </p:nvSpPr>
        <p:spPr>
          <a:xfrm>
            <a:off x="742950" y="3929422"/>
            <a:ext cx="5353050" cy="244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4"/>
          </p:nvPr>
        </p:nvSpPr>
        <p:spPr>
          <a:xfrm>
            <a:off x="6096000" y="3929422"/>
            <a:ext cx="5353050" cy="244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Dark">
  <p:cSld name="2 Column Dar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4987505" y="6471892"/>
            <a:ext cx="2216989" cy="2299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3"/>
          </p:nvPr>
        </p:nvSpPr>
        <p:spPr>
          <a:xfrm>
            <a:off x="6096000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4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sz="1400" b="1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ight">
  <p:cSld name="2 Column Ligh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3"/>
          </p:nvPr>
        </p:nvSpPr>
        <p:spPr>
          <a:xfrm>
            <a:off x="6096000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4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sz="1400" b="1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Layout">
  <p:cSld name="About Lay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55818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774203" y="3812823"/>
            <a:ext cx="4245036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3"/>
          </p:nvPr>
        </p:nvSpPr>
        <p:spPr>
          <a:xfrm>
            <a:off x="2325385" y="4387712"/>
            <a:ext cx="7142672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37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- with logo" type="blank">
  <p:cSld name="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11113772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3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1">
                <a:solidFill>
                  <a:srgbClr val="A5A5A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6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8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8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9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9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Title Slide">
  <p:cSld name="9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Title Slide">
  <p:cSld name="10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D9F2425-3DB3-A0B9-9EED-7C048FB5F81A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742527" y="581024"/>
            <a:ext cx="8382423" cy="60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742526" y="1495425"/>
            <a:ext cx="11106573" cy="427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̵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742526" y="6255041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13"/>
          <p:cNvSpPr/>
          <p:nvPr/>
        </p:nvSpPr>
        <p:spPr>
          <a:xfrm>
            <a:off x="4618266" y="6332066"/>
            <a:ext cx="2955468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0" i="0" u="none" strike="noStrike" cap="none">
                <a:solidFill>
                  <a:srgbClr val="555456"/>
                </a:solidFill>
                <a:latin typeface="Libre Baskerville" panose="02000000000000000000" pitchFamily="2" charset="0"/>
                <a:ea typeface="Calibri"/>
                <a:cs typeface="Calibri"/>
                <a:sym typeface="Calibri"/>
              </a:rPr>
              <a:t>© 2025 Environmental Protection Network</a:t>
            </a:r>
            <a:endParaRPr lang="en-US" sz="1600" b="0" i="0" u="none" strike="noStrike" cap="none">
              <a:solidFill>
                <a:srgbClr val="555456"/>
              </a:solidFill>
              <a:latin typeface="Libre Baskerville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70B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840">
          <p15:clr>
            <a:srgbClr val="F26B43"/>
          </p15:clr>
        </p15:guide>
        <p15:guide id="6" pos="216">
          <p15:clr>
            <a:srgbClr val="F26B43"/>
          </p15:clr>
        </p15:guide>
        <p15:guide id="7" orient="horz" pos="624">
          <p15:clr>
            <a:srgbClr val="F26B43"/>
          </p15:clr>
        </p15:guide>
        <p15:guide id="8" pos="7464">
          <p15:clr>
            <a:srgbClr val="F26B43"/>
          </p15:clr>
        </p15:guide>
        <p15:guide id="9" pos="7416">
          <p15:clr>
            <a:srgbClr val="F26B43"/>
          </p15:clr>
        </p15:guide>
        <p15:guide id="10" pos="6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circle with lines and dots&#10;&#10;Description automatically generated">
            <a:extLst>
              <a:ext uri="{FF2B5EF4-FFF2-40B4-BE49-F238E27FC236}">
                <a16:creationId xmlns:a16="http://schemas.microsoft.com/office/drawing/2014/main" id="{F1C30F7D-6E7F-2366-E774-D6BD192B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48202"/>
            <a:ext cx="5935829" cy="6210361"/>
          </a:xfrm>
          <a:prstGeom prst="rect">
            <a:avLst/>
          </a:prstGeom>
        </p:spPr>
      </p:pic>
      <p:sp>
        <p:nvSpPr>
          <p:cNvPr id="252" name="Google Shape;252;p1"/>
          <p:cNvSpPr txBox="1">
            <a:spLocks noGrp="1"/>
          </p:cNvSpPr>
          <p:nvPr>
            <p:ph type="title"/>
          </p:nvPr>
        </p:nvSpPr>
        <p:spPr>
          <a:xfrm>
            <a:off x="447039" y="711062"/>
            <a:ext cx="7590537" cy="22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>
              <a:lnSpc>
                <a:spcPts val="5400"/>
              </a:lnSpc>
            </a:pPr>
            <a:r>
              <a:rPr lang="en-US" sz="3600" dirty="0">
                <a:solidFill>
                  <a:srgbClr val="1270B7"/>
                </a:solidFill>
                <a:latin typeface="Libre Baskerville"/>
                <a:sym typeface="Arial"/>
              </a:rPr>
              <a:t>EPN Office Hours – </a:t>
            </a:r>
            <a:br>
              <a:rPr lang="en-US" sz="3600" dirty="0">
                <a:solidFill>
                  <a:srgbClr val="1270B7"/>
                </a:solidFill>
                <a:latin typeface="Libre Baskerville"/>
              </a:rPr>
            </a:br>
            <a:r>
              <a:rPr lang="en-US" sz="3600" dirty="0">
                <a:solidFill>
                  <a:srgbClr val="1270B7"/>
                </a:solidFill>
                <a:latin typeface="Libre Baskerville"/>
                <a:sym typeface="Arial"/>
              </a:rPr>
              <a:t>ASAP Drawdown &amp; Contract Termination Guidance</a:t>
            </a:r>
            <a:br>
              <a:rPr lang="en-US" sz="3600" dirty="0">
                <a:latin typeface="Libre Baskerville" panose="02000000000000000000" pitchFamily="2" charset="0"/>
              </a:rPr>
            </a:br>
            <a:endParaRPr lang="en-US" sz="3600" dirty="0">
              <a:solidFill>
                <a:srgbClr val="1270B7"/>
              </a:solidFill>
              <a:latin typeface="Libre Baskerville" panose="02000000000000000000" pitchFamily="2" charset="0"/>
              <a:sym typeface="Arial"/>
            </a:endParaRPr>
          </a:p>
        </p:txBody>
      </p:sp>
      <p:sp>
        <p:nvSpPr>
          <p:cNvPr id="255" name="Google Shape;255;p1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tx1">
                    <a:lumMod val="50000"/>
                  </a:schemeClr>
                </a:solidFill>
              </a:rPr>
              <a:t>1</a:t>
            </a:fld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Google Shape;252;p1">
            <a:extLst>
              <a:ext uri="{FF2B5EF4-FFF2-40B4-BE49-F238E27FC236}">
                <a16:creationId xmlns:a16="http://schemas.microsoft.com/office/drawing/2014/main" id="{C6515E8E-0DA7-622B-3322-104A6AF270C3}"/>
              </a:ext>
            </a:extLst>
          </p:cNvPr>
          <p:cNvSpPr txBox="1">
            <a:spLocks/>
          </p:cNvSpPr>
          <p:nvPr/>
        </p:nvSpPr>
        <p:spPr>
          <a:xfrm>
            <a:off x="463804" y="3250942"/>
            <a:ext cx="5986272" cy="67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2000" b="0" dirty="0">
                <a:solidFill>
                  <a:srgbClr val="555456"/>
                </a:solidFill>
                <a:latin typeface="Libre Baskerville" panose="02000000000000000000" pitchFamily="2" charset="0"/>
              </a:rPr>
              <a:t>May 2, 2025</a:t>
            </a: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867AB69-3DB8-6D71-026D-D51199184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96" y="4627219"/>
            <a:ext cx="3245981" cy="595552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A420EC51-84A0-014F-3B3A-79FE494233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98" t="20245" r="11398" b="15370"/>
          <a:stretch/>
        </p:blipFill>
        <p:spPr>
          <a:xfrm>
            <a:off x="447039" y="5388227"/>
            <a:ext cx="1757913" cy="1077063"/>
          </a:xfrm>
          <a:prstGeom prst="rect">
            <a:avLst/>
          </a:prstGeom>
        </p:spPr>
      </p:pic>
      <p:pic>
        <p:nvPicPr>
          <p:cNvPr id="16" name="Picture 15" descr="A logo of a bear&#10;&#10;Description automatically generated">
            <a:extLst>
              <a:ext uri="{FF2B5EF4-FFF2-40B4-BE49-F238E27FC236}">
                <a16:creationId xmlns:a16="http://schemas.microsoft.com/office/drawing/2014/main" id="{11B52D60-CE76-CA98-0600-5092B940D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552" y="5443806"/>
            <a:ext cx="847398" cy="988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92" name="Google Shape;292;p5"/>
          <p:cNvSpPr txBox="1"/>
          <p:nvPr/>
        </p:nvSpPr>
        <p:spPr>
          <a:xfrm>
            <a:off x="4789855" y="1371598"/>
            <a:ext cx="7187318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EPA recently reopened ASAP for many grantees</a:t>
            </a:r>
          </a:p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Grantees are experiencing contract terminations</a:t>
            </a:r>
          </a:p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Key Actions for Grantees: 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dirty="0">
                <a:solidFill>
                  <a:srgbClr val="555456"/>
                </a:solidFill>
                <a:latin typeface="Libre Baskerville" panose="02000000000000000000" pitchFamily="2" charset="0"/>
              </a:rPr>
              <a:t>Seek guidance from TRC on strategic drawdowns</a:t>
            </a:r>
            <a:endParaRPr lang="en-US" sz="1700" b="0" i="0" u="none" strike="noStrike" cap="none" dirty="0">
              <a:solidFill>
                <a:srgbClr val="555456"/>
              </a:solidFill>
              <a:latin typeface="Libre Baskerville" panose="02000000000000000000" pitchFamily="2" charset="0"/>
              <a:sym typeface="Arial"/>
            </a:endParaRP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dirty="0">
                <a:solidFill>
                  <a:srgbClr val="555456"/>
                </a:solidFill>
                <a:latin typeface="Libre Baskerville" panose="02000000000000000000" pitchFamily="2" charset="0"/>
              </a:rPr>
              <a:t>Execute subrecipient contracts to draw down further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Bulk purchasing – follow federal procurement process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dirty="0">
                <a:solidFill>
                  <a:srgbClr val="555456"/>
                </a:solidFill>
                <a:latin typeface="Libre Baskerville" panose="02000000000000000000" pitchFamily="2" charset="0"/>
              </a:rPr>
              <a:t>Payment for discrete work deliverables, completion of short term projects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Mobilization costs at start of construction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dirty="0">
                <a:solidFill>
                  <a:srgbClr val="555456"/>
                </a:solidFill>
                <a:latin typeface="Libre Baskerville" panose="02000000000000000000" pitchFamily="2" charset="0"/>
              </a:rPr>
              <a:t>Maintain meticulous records on drawdowns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Utilize direct payments of invoices </a:t>
            </a:r>
            <a:r>
              <a:rPr lang="en-US" sz="1700" dirty="0">
                <a:solidFill>
                  <a:srgbClr val="555456"/>
                </a:solidFill>
                <a:latin typeface="Libre Baskerville" panose="02000000000000000000" pitchFamily="2" charset="0"/>
              </a:rPr>
              <a:t>by recipients/ subrecipients to disburse EPA funds within 5 business days of receipt</a:t>
            </a:r>
            <a:endParaRPr lang="en-US" sz="1700" b="0" i="0" u="none" strike="noStrike" cap="none" dirty="0">
              <a:solidFill>
                <a:srgbClr val="555456"/>
              </a:solidFill>
              <a:latin typeface="Libre Baskerville" panose="02000000000000000000" pitchFamily="2" charset="0"/>
              <a:sym typeface="Arial"/>
            </a:endParaRPr>
          </a:p>
        </p:txBody>
      </p:sp>
      <p:sp>
        <p:nvSpPr>
          <p:cNvPr id="2" name="Google Shape;262;p2">
            <a:extLst>
              <a:ext uri="{FF2B5EF4-FFF2-40B4-BE49-F238E27FC236}">
                <a16:creationId xmlns:a16="http://schemas.microsoft.com/office/drawing/2014/main" id="{95496454-1B73-BBA2-D790-F4C6AAF59484}"/>
              </a:ext>
            </a:extLst>
          </p:cNvPr>
          <p:cNvSpPr txBox="1">
            <a:spLocks/>
          </p:cNvSpPr>
          <p:nvPr/>
        </p:nvSpPr>
        <p:spPr>
          <a:xfrm>
            <a:off x="4763729" y="457203"/>
            <a:ext cx="7172629" cy="11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̵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</a:pPr>
            <a:r>
              <a:rPr lang="en-US" sz="3400" dirty="0">
                <a:latin typeface="Libre Baskerville" panose="02000000000000000000" pitchFamily="2" charset="0"/>
              </a:rPr>
              <a:t>ASAP Drawdowns</a:t>
            </a:r>
            <a:br>
              <a:rPr lang="en-US" sz="3400" dirty="0">
                <a:latin typeface="Libre Baskerville" panose="02000000000000000000" pitchFamily="2" charset="0"/>
              </a:rPr>
            </a:br>
            <a:r>
              <a:rPr lang="en-US" sz="2200" b="0" dirty="0">
                <a:solidFill>
                  <a:srgbClr val="555456"/>
                </a:solidFill>
                <a:latin typeface="Libre Baskerville" panose="02000000000000000000" pitchFamily="2" charset="0"/>
              </a:rPr>
              <a:t>How to Stay in Compliance</a:t>
            </a:r>
          </a:p>
          <a:p>
            <a:pPr marL="0" indent="0">
              <a:spcBef>
                <a:spcPts val="0"/>
              </a:spcBef>
            </a:pPr>
            <a:endParaRPr lang="en-US" sz="3600" dirty="0"/>
          </a:p>
        </p:txBody>
      </p:sp>
      <p:pic>
        <p:nvPicPr>
          <p:cNvPr id="6" name="Picture 5" descr="An hourglass on a table&#10;&#10;Description automatically generated">
            <a:extLst>
              <a:ext uri="{FF2B5EF4-FFF2-40B4-BE49-F238E27FC236}">
                <a16:creationId xmlns:a16="http://schemas.microsoft.com/office/drawing/2014/main" id="{88438A0D-5391-2F85-CC15-1B5CAB72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19" r="11815"/>
          <a:stretch/>
        </p:blipFill>
        <p:spPr>
          <a:xfrm>
            <a:off x="0" y="-2289"/>
            <a:ext cx="4316739" cy="6860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C5F438-0C08-CB30-8954-286525B2E51C}"/>
              </a:ext>
            </a:extLst>
          </p:cNvPr>
          <p:cNvSpPr/>
          <p:nvPr/>
        </p:nvSpPr>
        <p:spPr>
          <a:xfrm flipH="1">
            <a:off x="1986529" y="0"/>
            <a:ext cx="2330210" cy="6858000"/>
          </a:xfrm>
          <a:prstGeom prst="rect">
            <a:avLst/>
          </a:prstGeom>
          <a:gradFill>
            <a:gsLst>
              <a:gs pos="98000">
                <a:schemeClr val="tx1">
                  <a:lumMod val="50000"/>
                  <a:alpha val="0"/>
                </a:schemeClr>
              </a:gs>
              <a:gs pos="0">
                <a:schemeClr val="tx1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>
          <a:extLst>
            <a:ext uri="{FF2B5EF4-FFF2-40B4-BE49-F238E27FC236}">
              <a16:creationId xmlns:a16="http://schemas.microsoft.com/office/drawing/2014/main" id="{33086D3A-5A6D-9CCC-2C4B-DEF98E76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>
            <a:extLst>
              <a:ext uri="{FF2B5EF4-FFF2-40B4-BE49-F238E27FC236}">
                <a16:creationId xmlns:a16="http://schemas.microsoft.com/office/drawing/2014/main" id="{8298E7DC-7915-5E91-DC41-30B02E9D59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92" name="Google Shape;292;p5">
            <a:extLst>
              <a:ext uri="{FF2B5EF4-FFF2-40B4-BE49-F238E27FC236}">
                <a16:creationId xmlns:a16="http://schemas.microsoft.com/office/drawing/2014/main" id="{A41F1CBD-DD81-A4B0-B088-0F9E34B2B987}"/>
              </a:ext>
            </a:extLst>
          </p:cNvPr>
          <p:cNvSpPr txBox="1"/>
          <p:nvPr/>
        </p:nvSpPr>
        <p:spPr>
          <a:xfrm>
            <a:off x="4762313" y="1371598"/>
            <a:ext cx="7426016" cy="465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EPA </a:t>
            </a:r>
            <a:r>
              <a:rPr lang="en-US" sz="1700" dirty="0">
                <a:solidFill>
                  <a:schemeClr val="dk2"/>
                </a:solidFill>
                <a:latin typeface="Libre Baskerville" panose="02000000000000000000" pitchFamily="2" charset="0"/>
              </a:rPr>
              <a:t>sending</a:t>
            </a: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 contract terminations to grantees </a:t>
            </a:r>
          </a:p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Respond within 30 days to dispute termination</a:t>
            </a:r>
          </a:p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Key Actions for Grantees: 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Submit/update L4GG FPC Intake Form</a:t>
            </a:r>
          </a:p>
          <a:p>
            <a:pPr marL="914400" lvl="1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dirty="0">
                <a:solidFill>
                  <a:srgbClr val="555456"/>
                </a:solidFill>
                <a:latin typeface="Libre Baskerville"/>
              </a:rPr>
              <a:t>Draw down from ASAP to recover incurred expenses through date of termination</a:t>
            </a:r>
            <a:endParaRPr lang="en-US" sz="1700" b="0" i="0" u="none" strike="noStrike" cap="none" dirty="0">
              <a:solidFill>
                <a:srgbClr val="555456"/>
              </a:solidFill>
              <a:latin typeface="Libre Baskerville" panose="02000000000000000000" pitchFamily="2" charset="0"/>
            </a:endParaRPr>
          </a:p>
          <a:p>
            <a:pPr marL="914400" lvl="1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/>
                <a:sym typeface="Arial"/>
              </a:rPr>
              <a:t>Consult </a:t>
            </a:r>
            <a:r>
              <a:rPr lang="en-US" sz="1700" dirty="0">
                <a:solidFill>
                  <a:srgbClr val="555456"/>
                </a:solidFill>
                <a:latin typeface="Libre Baskerville"/>
              </a:rPr>
              <a:t>L4GG pro</a:t>
            </a: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/>
                <a:sym typeface="Arial"/>
              </a:rPr>
              <a:t> bono </a:t>
            </a:r>
            <a:r>
              <a:rPr lang="en-US" sz="1700" dirty="0">
                <a:solidFill>
                  <a:srgbClr val="555456"/>
                </a:solidFill>
                <a:latin typeface="Libre Baskerville"/>
              </a:rPr>
              <a:t>attorney</a:t>
            </a: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/>
                <a:sym typeface="Arial"/>
              </a:rPr>
              <a:t> and</a:t>
            </a:r>
            <a:r>
              <a:rPr lang="en-US" sz="1700" dirty="0">
                <a:solidFill>
                  <a:srgbClr val="555456"/>
                </a:solidFill>
                <a:latin typeface="Libre Baskerville"/>
              </a:rPr>
              <a:t> seek</a:t>
            </a: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/>
                <a:sym typeface="Arial"/>
              </a:rPr>
              <a:t> guidance</a:t>
            </a:r>
            <a:endParaRPr lang="en-US" sz="1700" b="0" i="0" u="none" strike="noStrike" cap="none" dirty="0">
              <a:solidFill>
                <a:srgbClr val="555456"/>
              </a:solidFill>
              <a:latin typeface="Libre Baskerville"/>
            </a:endParaRP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Stay in compliance while minimizing expenses</a:t>
            </a:r>
          </a:p>
          <a:p>
            <a:pPr marL="914400" lvl="1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/>
                <a:sym typeface="Arial"/>
              </a:rPr>
              <a:t>Build administrative record</a:t>
            </a:r>
            <a:r>
              <a:rPr lang="en-US" sz="1700" dirty="0">
                <a:solidFill>
                  <a:srgbClr val="555456"/>
                </a:solidFill>
                <a:latin typeface="Libre Baskerville"/>
              </a:rPr>
              <a:t> of harms to organization</a:t>
            </a:r>
            <a:endParaRPr lang="en-US" sz="1700" b="0" i="0" u="none" strike="noStrike" cap="none" dirty="0">
              <a:solidFill>
                <a:srgbClr val="555456"/>
              </a:solidFill>
              <a:latin typeface="Libre Baskerville" panose="02000000000000000000" pitchFamily="2" charset="0"/>
            </a:endParaRPr>
          </a:p>
          <a:p>
            <a:pPr marL="914400" lvl="1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/>
                <a:sym typeface="Arial"/>
              </a:rPr>
              <a:t>Use </a:t>
            </a:r>
            <a:r>
              <a:rPr lang="en-US" sz="1700" dirty="0">
                <a:solidFill>
                  <a:srgbClr val="555456"/>
                </a:solidFill>
                <a:latin typeface="Libre Baskerville"/>
              </a:rPr>
              <a:t>L4GG demand letter template to:</a:t>
            </a:r>
            <a:endParaRPr lang="en-US" sz="1700" dirty="0">
              <a:solidFill>
                <a:srgbClr val="555456"/>
              </a:solidFill>
              <a:latin typeface="Libre Baskerville" panose="02000000000000000000" pitchFamily="2" charset="0"/>
            </a:endParaRPr>
          </a:p>
          <a:p>
            <a:pPr marL="1371600" lvl="2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Wingdings"/>
              <a:buChar char="§"/>
            </a:pPr>
            <a:r>
              <a:rPr lang="en-US" sz="1700" dirty="0">
                <a:solidFill>
                  <a:srgbClr val="555456"/>
                </a:solidFill>
                <a:latin typeface="Libre Baskerville"/>
              </a:rPr>
              <a:t>Contest contract termination</a:t>
            </a:r>
          </a:p>
          <a:p>
            <a:pPr marL="1371600" lvl="2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Wingdings"/>
              <a:buChar char="§"/>
            </a:pPr>
            <a:r>
              <a:rPr lang="en-US" sz="1700" dirty="0">
                <a:solidFill>
                  <a:srgbClr val="555456"/>
                </a:solidFill>
                <a:latin typeface="Libre Baskerville"/>
              </a:rPr>
              <a:t>Pursue all remedies since administrative remedies exhausted</a:t>
            </a:r>
          </a:p>
          <a:p>
            <a:pPr marL="1371600" lvl="2" indent="-381000">
              <a:lnSpc>
                <a:spcPts val="21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Wingdings"/>
              <a:buChar char="§"/>
            </a:pPr>
            <a:r>
              <a:rPr lang="en-US" sz="1700" dirty="0">
                <a:solidFill>
                  <a:srgbClr val="555456"/>
                </a:solidFill>
                <a:latin typeface="Libre Baskerville"/>
              </a:rPr>
              <a:t>Not enter closeout under EPA DDO takes final action</a:t>
            </a:r>
            <a:endParaRPr lang="en-US" sz="1700" dirty="0">
              <a:solidFill>
                <a:srgbClr val="555456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" name="Google Shape;262;p2">
            <a:extLst>
              <a:ext uri="{FF2B5EF4-FFF2-40B4-BE49-F238E27FC236}">
                <a16:creationId xmlns:a16="http://schemas.microsoft.com/office/drawing/2014/main" id="{D47EF72F-7033-3106-F9DD-CF7ACFFE0019}"/>
              </a:ext>
            </a:extLst>
          </p:cNvPr>
          <p:cNvSpPr txBox="1">
            <a:spLocks/>
          </p:cNvSpPr>
          <p:nvPr/>
        </p:nvSpPr>
        <p:spPr>
          <a:xfrm>
            <a:off x="4763729" y="457203"/>
            <a:ext cx="7172629" cy="11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̵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</a:pPr>
            <a:r>
              <a:rPr lang="en-US" sz="3400" dirty="0">
                <a:latin typeface="Libre Baskerville" panose="02000000000000000000" pitchFamily="2" charset="0"/>
              </a:rPr>
              <a:t>CONTRACT TERMINATION</a:t>
            </a:r>
            <a:br>
              <a:rPr lang="en-US" sz="3400" dirty="0">
                <a:latin typeface="Libre Baskerville" panose="02000000000000000000" pitchFamily="2" charset="0"/>
              </a:rPr>
            </a:br>
            <a:r>
              <a:rPr lang="en-US" sz="2200" b="0" dirty="0">
                <a:solidFill>
                  <a:srgbClr val="555456"/>
                </a:solidFill>
                <a:latin typeface="Libre Baskerville" panose="02000000000000000000" pitchFamily="2" charset="0"/>
              </a:rPr>
              <a:t>How to Think Strategically</a:t>
            </a:r>
          </a:p>
        </p:txBody>
      </p:sp>
      <p:pic>
        <p:nvPicPr>
          <p:cNvPr id="6" name="Picture 5" descr="An hourglass on a table&#10;&#10;Description automatically generated">
            <a:extLst>
              <a:ext uri="{FF2B5EF4-FFF2-40B4-BE49-F238E27FC236}">
                <a16:creationId xmlns:a16="http://schemas.microsoft.com/office/drawing/2014/main" id="{319A913D-302B-9D2F-7E64-6430264F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19" r="11815"/>
          <a:stretch/>
        </p:blipFill>
        <p:spPr>
          <a:xfrm>
            <a:off x="0" y="-2289"/>
            <a:ext cx="4316739" cy="6860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7B8965-B55C-FEEF-92C8-7E9328948AB5}"/>
              </a:ext>
            </a:extLst>
          </p:cNvPr>
          <p:cNvSpPr/>
          <p:nvPr/>
        </p:nvSpPr>
        <p:spPr>
          <a:xfrm flipH="1">
            <a:off x="1986529" y="0"/>
            <a:ext cx="2330210" cy="6858000"/>
          </a:xfrm>
          <a:prstGeom prst="rect">
            <a:avLst/>
          </a:prstGeom>
          <a:gradFill>
            <a:gsLst>
              <a:gs pos="98000">
                <a:schemeClr val="tx1">
                  <a:lumMod val="50000"/>
                  <a:alpha val="0"/>
                </a:schemeClr>
              </a:gs>
              <a:gs pos="0">
                <a:schemeClr val="tx1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4174CB-8C3B-6F00-CF4F-59DAA6042C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Google Shape;372;p12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" name="Picture 4" descr="A blue and white logo with a person wearing a headset&#10;&#10;Description automatically generated">
            <a:extLst>
              <a:ext uri="{FF2B5EF4-FFF2-40B4-BE49-F238E27FC236}">
                <a16:creationId xmlns:a16="http://schemas.microsoft.com/office/drawing/2014/main" id="{6AA2BF19-E88C-B79B-AE77-AF2CBE8D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8" y="0"/>
            <a:ext cx="5875020" cy="6858000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0DC5D2F-7680-BD5C-C85C-50B6D92F2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70" y="3982938"/>
            <a:ext cx="3880832" cy="712030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32715424-B4BE-46A9-9BCA-F94B0B264F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98" t="20245" r="11398" b="15370"/>
          <a:stretch/>
        </p:blipFill>
        <p:spPr>
          <a:xfrm>
            <a:off x="7101686" y="4833189"/>
            <a:ext cx="2136776" cy="1309189"/>
          </a:xfrm>
          <a:prstGeom prst="rect">
            <a:avLst/>
          </a:prstGeom>
        </p:spPr>
      </p:pic>
      <p:pic>
        <p:nvPicPr>
          <p:cNvPr id="13" name="Picture 12" descr="A logo of a bear&#10;&#10;Description automatically generated">
            <a:extLst>
              <a:ext uri="{FF2B5EF4-FFF2-40B4-BE49-F238E27FC236}">
                <a16:creationId xmlns:a16="http://schemas.microsoft.com/office/drawing/2014/main" id="{6F49DFE9-E22F-E4F8-06CD-C1C97D729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589" y="4851157"/>
            <a:ext cx="1071767" cy="1250395"/>
          </a:xfrm>
          <a:prstGeom prst="rect">
            <a:avLst/>
          </a:prstGeom>
        </p:spPr>
      </p:pic>
      <p:sp>
        <p:nvSpPr>
          <p:cNvPr id="371" name="Google Shape;371;p12"/>
          <p:cNvSpPr txBox="1">
            <a:spLocks noGrp="1"/>
          </p:cNvSpPr>
          <p:nvPr>
            <p:ph type="body" idx="1"/>
          </p:nvPr>
        </p:nvSpPr>
        <p:spPr>
          <a:xfrm>
            <a:off x="6172200" y="1456661"/>
            <a:ext cx="5350510" cy="23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3600">
                <a:latin typeface="Libre Baskerville" panose="02000000000000000000" pitchFamily="2" charset="0"/>
              </a:rPr>
              <a:t>QUESTIONS?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1800"/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3000">
                <a:solidFill>
                  <a:srgbClr val="555456"/>
                </a:solidFill>
                <a:latin typeface="Libre Baskerville" panose="02000000000000000000" pitchFamily="2" charset="0"/>
              </a:rPr>
              <a:t>Patricia Kwon</a:t>
            </a:r>
            <a:endParaRPr sz="3000">
              <a:solidFill>
                <a:srgbClr val="555456"/>
              </a:solidFill>
              <a:latin typeface="Libre Baskerville" panose="02000000000000000000" pitchFamily="2" charset="0"/>
            </a:endParaRPr>
          </a:p>
          <a:p>
            <a:pPr marL="0" lvl="0" indent="0" algn="ctr" rtl="0">
              <a:lnSpc>
                <a:spcPts val="24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1800" u="sng">
                <a:solidFill>
                  <a:srgbClr val="1155CC"/>
                </a:solidFill>
                <a:latin typeface="Libre Baskerville" panose="02000000000000000000" pitchFamily="2" charset="0"/>
              </a:rPr>
              <a:t>epa-support@trccompanies.com</a:t>
            </a:r>
          </a:p>
          <a:p>
            <a:pPr marL="0" lvl="0" indent="0" algn="ctr" rtl="0">
              <a:lnSpc>
                <a:spcPts val="24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endParaRPr sz="1800" u="sng">
              <a:solidFill>
                <a:srgbClr val="1155CC"/>
              </a:solidFill>
              <a:latin typeface="Libre Baskerville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C Theme A">
  <a:themeElements>
    <a:clrScheme name="EPN">
      <a:dk1>
        <a:srgbClr val="333F48"/>
      </a:dk1>
      <a:lt1>
        <a:srgbClr val="FFFFFF"/>
      </a:lt1>
      <a:dk2>
        <a:srgbClr val="1270B7"/>
      </a:dk2>
      <a:lt2>
        <a:srgbClr val="001E38"/>
      </a:lt2>
      <a:accent1>
        <a:srgbClr val="A2BAD3"/>
      </a:accent1>
      <a:accent2>
        <a:srgbClr val="F68D2E"/>
      </a:accent2>
      <a:accent3>
        <a:srgbClr val="72246C"/>
      </a:accent3>
      <a:accent4>
        <a:srgbClr val="F6BE00"/>
      </a:accent4>
      <a:accent5>
        <a:srgbClr val="00A3E1"/>
      </a:accent5>
      <a:accent6>
        <a:srgbClr val="43B02A"/>
      </a:accent6>
      <a:hlink>
        <a:srgbClr val="00A3E1"/>
      </a:hlink>
      <a:folHlink>
        <a:srgbClr val="7224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f73d6c3-b6b3-4ddb-a3a7-36b905b6dda7" xsi:nil="true"/>
    <lcf76f155ced4ddcb4097134ff3c332f xmlns="a6de7b38-8976-45fb-8c4f-5066f37108c5">
      <Terms xmlns="http://schemas.microsoft.com/office/infopath/2007/PartnerControls"/>
    </lcf76f155ced4ddcb4097134ff3c332f>
    <_ip_UnifiedCompliancePolicyProperties xmlns="http://schemas.microsoft.com/sharepoint/v3" xsi:nil="true"/>
    <Tips xmlns="a6de7b38-8976-45fb-8c4f-5066f37108c5" xsi:nil="true"/>
    <_Flow_SignoffStatus xmlns="a6de7b38-8976-45fb-8c4f-5066f37108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590205B16A54CB680B1BD1809D340" ma:contentTypeVersion="28" ma:contentTypeDescription="Create a new document." ma:contentTypeScope="" ma:versionID="0927ba76695f3b844e06595b1f6ab90c">
  <xsd:schema xmlns:xsd="http://www.w3.org/2001/XMLSchema" xmlns:xs="http://www.w3.org/2001/XMLSchema" xmlns:p="http://schemas.microsoft.com/office/2006/metadata/properties" xmlns:ns1="http://schemas.microsoft.com/sharepoint/v3" xmlns:ns2="a6de7b38-8976-45fb-8c4f-5066f37108c5" xmlns:ns3="5b606648-257d-4599-bcd4-8682dabe1628" xmlns:ns4="ef73d6c3-b6b3-4ddb-a3a7-36b905b6dda7" targetNamespace="http://schemas.microsoft.com/office/2006/metadata/properties" ma:root="true" ma:fieldsID="e633ecc641c7750944b75c643d85b0e1" ns1:_="" ns2:_="" ns3:_="" ns4:_="">
    <xsd:import namespace="http://schemas.microsoft.com/sharepoint/v3"/>
    <xsd:import namespace="a6de7b38-8976-45fb-8c4f-5066f37108c5"/>
    <xsd:import namespace="5b606648-257d-4599-bcd4-8682dabe1628"/>
    <xsd:import namespace="ef73d6c3-b6b3-4ddb-a3a7-36b905b6dda7"/>
    <xsd:element name="properties">
      <xsd:complexType>
        <xsd:sequence>
          <xsd:element name="documentManagement">
            <xsd:complexType>
              <xsd:all>
                <xsd:element ref="ns2:Tips" minOccurs="0"/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e7b38-8976-45fb-8c4f-5066f37108c5" elementFormDefault="qualified">
    <xsd:import namespace="http://schemas.microsoft.com/office/2006/documentManagement/types"/>
    <xsd:import namespace="http://schemas.microsoft.com/office/infopath/2007/PartnerControls"/>
    <xsd:element name="Tips" ma:index="2" nillable="true" ma:displayName="Tips" ma:description="Instructions for people pulling the information" ma:internalName="Tips" ma:readOnly="false">
      <xsd:simpleType>
        <xsd:restriction base="dms:Text">
          <xsd:maxLength value="255"/>
        </xsd:restriction>
      </xsd:simpleType>
    </xsd:element>
    <xsd:element name="_Flow_SignoffStatus" ma:index="4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9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6030b31-b262-4dfa-bb64-35cfdf7b0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06648-257d-4599-bcd4-8682dabe1628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3d6c3-b6b3-4ddb-a3a7-36b905b6dda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a9d9675-12c5-4802-b9df-a9e57d3789f1}" ma:internalName="TaxCatchAll" ma:readOnly="false" ma:showField="CatchAllData" ma:web="ef73d6c3-b6b3-4ddb-a3a7-36b905b6dd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B10C6-1981-409B-8A6C-AFC0B8462A2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f73d6c3-b6b3-4ddb-a3a7-36b905b6dda7"/>
    <ds:schemaRef ds:uri="a6de7b38-8976-45fb-8c4f-5066f37108c5"/>
  </ds:schemaRefs>
</ds:datastoreItem>
</file>

<file path=customXml/itemProps2.xml><?xml version="1.0" encoding="utf-8"?>
<ds:datastoreItem xmlns:ds="http://schemas.openxmlformats.org/officeDocument/2006/customXml" ds:itemID="{617262A1-9BFD-439A-A606-88F90646A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de7b38-8976-45fb-8c4f-5066f37108c5"/>
    <ds:schemaRef ds:uri="5b606648-257d-4599-bcd4-8682dabe1628"/>
    <ds:schemaRef ds:uri="ef73d6c3-b6b3-4ddb-a3a7-36b905b6dd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012663-6380-408F-9ABF-3CE7C8FD5E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43eaf7b-7e0d-4076-a34d-1fc8cc20e5bb}" enabled="0" method="" siteId="{543eaf7b-7e0d-4076-a34d-1fc8cc20e5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213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Libre Baskerville</vt:lpstr>
      <vt:lpstr>Noto Sans Symbols</vt:lpstr>
      <vt:lpstr>Wingdings</vt:lpstr>
      <vt:lpstr>TRC Theme A</vt:lpstr>
      <vt:lpstr>EPN Office Hours –  ASAP Drawdown &amp; Contract Termination Guidance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Winters, Ryan</dc:creator>
  <cp:lastModifiedBy>Kwon, Patricia</cp:lastModifiedBy>
  <cp:revision>26</cp:revision>
  <dcterms:created xsi:type="dcterms:W3CDTF">2019-01-11T15:12:57Z</dcterms:created>
  <dcterms:modified xsi:type="dcterms:W3CDTF">2025-05-05T17:18:14Z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0x0101000FB590205B16A54CB680B1BD1809D340</vt:lpwstr>
  </property>
  <property fmtid="{D5CDD505-2E9C-101B-9397-08002B2CF9AE}" pid="3" name="MediaServiceImageTags">
    <vt:lpwstr/>
  </property>
</Properties>
</file>