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8" r:id="rId1"/>
  </p:sldMasterIdLst>
  <p:notesMasterIdLst>
    <p:notesMasterId r:id="rId65"/>
  </p:notesMasterIdLst>
  <p:sldIdLst>
    <p:sldId id="256" r:id="rId2"/>
    <p:sldId id="286" r:id="rId3"/>
    <p:sldId id="346" r:id="rId4"/>
    <p:sldId id="300" r:id="rId5"/>
    <p:sldId id="257" r:id="rId6"/>
    <p:sldId id="305" r:id="rId7"/>
    <p:sldId id="301" r:id="rId8"/>
    <p:sldId id="285" r:id="rId9"/>
    <p:sldId id="347" r:id="rId10"/>
    <p:sldId id="302" r:id="rId11"/>
    <p:sldId id="259" r:id="rId12"/>
    <p:sldId id="304" r:id="rId13"/>
    <p:sldId id="287" r:id="rId14"/>
    <p:sldId id="303" r:id="rId15"/>
    <p:sldId id="306" r:id="rId16"/>
    <p:sldId id="307" r:id="rId17"/>
    <p:sldId id="263" r:id="rId18"/>
    <p:sldId id="308" r:id="rId19"/>
    <p:sldId id="309" r:id="rId20"/>
    <p:sldId id="310" r:id="rId21"/>
    <p:sldId id="260" r:id="rId22"/>
    <p:sldId id="311" r:id="rId23"/>
    <p:sldId id="264" r:id="rId24"/>
    <p:sldId id="262" r:id="rId25"/>
    <p:sldId id="289" r:id="rId26"/>
    <p:sldId id="348" r:id="rId27"/>
    <p:sldId id="312" r:id="rId28"/>
    <p:sldId id="313" r:id="rId29"/>
    <p:sldId id="314" r:id="rId30"/>
    <p:sldId id="315" r:id="rId31"/>
    <p:sldId id="350" r:id="rId32"/>
    <p:sldId id="316" r:id="rId33"/>
    <p:sldId id="351" r:id="rId34"/>
    <p:sldId id="317" r:id="rId35"/>
    <p:sldId id="318" r:id="rId36"/>
    <p:sldId id="319" r:id="rId37"/>
    <p:sldId id="320" r:id="rId38"/>
    <p:sldId id="321" r:id="rId39"/>
    <p:sldId id="322" r:id="rId40"/>
    <p:sldId id="323" r:id="rId41"/>
    <p:sldId id="324" r:id="rId42"/>
    <p:sldId id="352" r:id="rId43"/>
    <p:sldId id="325" r:id="rId44"/>
    <p:sldId id="326" r:id="rId45"/>
    <p:sldId id="327" r:id="rId46"/>
    <p:sldId id="328" r:id="rId47"/>
    <p:sldId id="329" r:id="rId48"/>
    <p:sldId id="330" r:id="rId49"/>
    <p:sldId id="331" r:id="rId50"/>
    <p:sldId id="353" r:id="rId51"/>
    <p:sldId id="332" r:id="rId52"/>
    <p:sldId id="333" r:id="rId53"/>
    <p:sldId id="334" r:id="rId54"/>
    <p:sldId id="335" r:id="rId55"/>
    <p:sldId id="336" r:id="rId56"/>
    <p:sldId id="337" r:id="rId57"/>
    <p:sldId id="338" r:id="rId58"/>
    <p:sldId id="339" r:id="rId59"/>
    <p:sldId id="340" r:id="rId60"/>
    <p:sldId id="341" r:id="rId61"/>
    <p:sldId id="342" r:id="rId62"/>
    <p:sldId id="343" r:id="rId63"/>
    <p:sldId id="344"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7A4818-27C1-4543-A922-E9372DA3C397}" type="datetimeFigureOut">
              <a:rPr lang="en-US" smtClean="0"/>
              <a:t>1/7/2024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B52E79-CF74-4E8F-80B1-322EDD58C994}" type="slidenum">
              <a:rPr lang="en-US" smtClean="0"/>
              <a:t>‹#›</a:t>
            </a:fld>
            <a:endParaRPr lang="en-US" dirty="0"/>
          </a:p>
        </p:txBody>
      </p:sp>
    </p:spTree>
    <p:extLst>
      <p:ext uri="{BB962C8B-B14F-4D97-AF65-F5344CB8AC3E}">
        <p14:creationId xmlns:p14="http://schemas.microsoft.com/office/powerpoint/2010/main" val="3395413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8E6E28-8585-4E31-B728-A4C8BF9EA031}"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258514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3C8F00-FE21-4EE0-8CE8-DFD01E423F47}"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7719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74A0E7-193C-4611-9E3D-10E7E74BF768}"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FF973E-D76A-4B6A-A137-FC2C22EFC387}"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0049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45B1324-09D4-46A8-86A6-EB8213689758}"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0" y="4927951"/>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82925" y="6404563"/>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4255031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31D910F-6A11-4FCD-AB56-1C21B9A84560}"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0" y="4927951"/>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dirty="0"/>
          </a:p>
        </p:txBody>
      </p:sp>
      <p:sp>
        <p:nvSpPr>
          <p:cNvPr id="7" name="Slide Number Placeholder 6"/>
          <p:cNvSpPr>
            <a:spLocks noGrp="1"/>
          </p:cNvSpPr>
          <p:nvPr>
            <p:ph type="sldNum" sz="quarter" idx="12"/>
          </p:nvPr>
        </p:nvSpPr>
        <p:spPr>
          <a:xfrm>
            <a:off x="14496" y="6441502"/>
            <a:ext cx="779767" cy="365125"/>
          </a:xfrm>
        </p:spPr>
        <p:txBody>
          <a:bodyPr/>
          <a:lstStyle/>
          <a:p>
            <a:fld id="{8BFF973E-D76A-4B6A-A137-FC2C22EFC387}"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4791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25659D1-FCB2-4F7C-89C8-F997E734F063}"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307" y="6318270"/>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3746779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FF9A8-6144-4806-8BD8-C1DCC93AAFD6}"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27033" y="6391217"/>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293060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214C2A-DA7C-4964-8078-D6C8D9588534}"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18721" y="6399531"/>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368938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B4DD2F-820D-457F-8A8A-54818AB67B47}"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307" y="6407843"/>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88691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5118B3-226A-4957-93E1-078D2ED2F08E}" type="datetime1">
              <a:rPr lang="en-US" smtClean="0"/>
              <a:t>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4279231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4B839-4E05-4098-A72C-5F01DF54AB5A}"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0" y="682299"/>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95662" y="6318270"/>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4002466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345EC-D1A0-4A78-8655-40F859103A0E}" type="datetime1">
              <a:rPr lang="en-US" smtClean="0"/>
              <a:t>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343716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BFE6C2-6571-4989-A191-EA2252842B89}" type="datetime1">
              <a:rPr lang="en-US" smtClean="0"/>
              <a:t>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a:xfrm>
            <a:off x="68844" y="6318270"/>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50920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CB36F-9D29-4FB5-A4CE-D8FC83F47813}" type="datetime1">
              <a:rPr lang="en-US" smtClean="0"/>
              <a:t>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93783" y="6399531"/>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3608443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205604-D4BD-486B-BFF3-CD56B71EBF9C}"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307" y="6391218"/>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136031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C2771-20B3-4212-9321-C4E80EAB2C0F}" type="datetime1">
              <a:rPr lang="en-US" smtClean="0"/>
              <a:t>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FF973E-D76A-4B6A-A137-FC2C22EFC387}" type="slidenum">
              <a:rPr lang="en-US" smtClean="0"/>
              <a:t>‹#›</a:t>
            </a:fld>
            <a:endParaRPr lang="en-US" dirty="0"/>
          </a:p>
        </p:txBody>
      </p:sp>
    </p:spTree>
    <p:extLst>
      <p:ext uri="{BB962C8B-B14F-4D97-AF65-F5344CB8AC3E}">
        <p14:creationId xmlns:p14="http://schemas.microsoft.com/office/powerpoint/2010/main" val="226733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B2898F9-CE54-494D-97FA-504CB2CAC3AD}" type="datetime1">
              <a:rPr lang="en-US" smtClean="0"/>
              <a:t>1/7/2024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689826" y="6357967"/>
            <a:ext cx="779767" cy="365125"/>
          </a:xfrm>
          <a:prstGeom prst="rect">
            <a:avLst/>
          </a:prstGeom>
        </p:spPr>
        <p:txBody>
          <a:bodyPr vert="horz" lIns="91440" tIns="45720" rIns="91440" bIns="45720" rtlCol="0" anchor="ctr"/>
          <a:lstStyle>
            <a:lvl1pPr algn="r">
              <a:defRPr sz="2000">
                <a:solidFill>
                  <a:schemeClr val="tx1"/>
                </a:solidFill>
              </a:defRPr>
            </a:lvl1pPr>
          </a:lstStyle>
          <a:p>
            <a:fld id="{8BFF973E-D76A-4B6A-A137-FC2C22EFC387}" type="slidenum">
              <a:rPr lang="en-US" smtClean="0"/>
              <a:pPr/>
              <a:t>‹#›</a:t>
            </a:fld>
            <a:endParaRPr lang="en-US" dirty="0"/>
          </a:p>
        </p:txBody>
      </p:sp>
    </p:spTree>
    <p:extLst>
      <p:ext uri="{BB962C8B-B14F-4D97-AF65-F5344CB8AC3E}">
        <p14:creationId xmlns:p14="http://schemas.microsoft.com/office/powerpoint/2010/main" val="3939955270"/>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 id="2147484063" r:id="rId15"/>
    <p:sldLayoutId id="214748406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subracom@ao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72731-8D2E-4AD3-9528-B18219147F81}"/>
              </a:ext>
            </a:extLst>
          </p:cNvPr>
          <p:cNvSpPr>
            <a:spLocks noGrp="1"/>
          </p:cNvSpPr>
          <p:nvPr>
            <p:ph type="ctrTitle"/>
          </p:nvPr>
        </p:nvSpPr>
        <p:spPr>
          <a:xfrm>
            <a:off x="2589213" y="1476611"/>
            <a:ext cx="8915399" cy="2262781"/>
          </a:xfrm>
        </p:spPr>
        <p:txBody>
          <a:bodyPr>
            <a:normAutofit fontScale="90000"/>
          </a:bodyPr>
          <a:lstStyle/>
          <a:p>
            <a:pPr algn="ctr"/>
            <a:r>
              <a:rPr lang="en-US" b="1" dirty="0"/>
              <a:t>Community Air Monitoring in Louisiana, Mississippi, Texas &amp; Colorado</a:t>
            </a:r>
          </a:p>
        </p:txBody>
      </p:sp>
      <p:sp>
        <p:nvSpPr>
          <p:cNvPr id="3" name="Subtitle 2">
            <a:extLst>
              <a:ext uri="{FF2B5EF4-FFF2-40B4-BE49-F238E27FC236}">
                <a16:creationId xmlns:a16="http://schemas.microsoft.com/office/drawing/2014/main" id="{F2932727-E5AD-45C2-A1FF-DCD0693D9115}"/>
              </a:ext>
            </a:extLst>
          </p:cNvPr>
          <p:cNvSpPr>
            <a:spLocks noGrp="1"/>
          </p:cNvSpPr>
          <p:nvPr>
            <p:ph type="subTitle" idx="1"/>
          </p:nvPr>
        </p:nvSpPr>
        <p:spPr>
          <a:xfrm>
            <a:off x="2589213" y="4135772"/>
            <a:ext cx="8915399" cy="1574943"/>
          </a:xfrm>
        </p:spPr>
        <p:txBody>
          <a:bodyPr>
            <a:noAutofit/>
          </a:bodyPr>
          <a:lstStyle/>
          <a:p>
            <a:pPr algn="ctr">
              <a:spcBef>
                <a:spcPts val="0"/>
              </a:spcBef>
            </a:pPr>
            <a:r>
              <a:rPr lang="en-US" sz="2400" b="1" dirty="0">
                <a:solidFill>
                  <a:schemeClr val="tx1"/>
                </a:solidFill>
              </a:rPr>
              <a:t>By:  Wilma Subra</a:t>
            </a:r>
          </a:p>
          <a:p>
            <a:pPr algn="ctr">
              <a:spcBef>
                <a:spcPts val="0"/>
              </a:spcBef>
            </a:pPr>
            <a:r>
              <a:rPr lang="en-US" sz="2400" b="1" dirty="0">
                <a:solidFill>
                  <a:schemeClr val="tx1"/>
                </a:solidFill>
              </a:rPr>
              <a:t>Subra Company</a:t>
            </a:r>
          </a:p>
          <a:p>
            <a:pPr algn="ctr">
              <a:spcBef>
                <a:spcPts val="0"/>
              </a:spcBef>
            </a:pPr>
            <a:r>
              <a:rPr lang="en-US" sz="2400" b="1" dirty="0">
                <a:solidFill>
                  <a:schemeClr val="tx1"/>
                </a:solidFill>
                <a:hlinkClick r:id="rId2"/>
              </a:rPr>
              <a:t>subracom@aol.com</a:t>
            </a:r>
            <a:endParaRPr lang="en-US" sz="2400" b="1" dirty="0">
              <a:solidFill>
                <a:schemeClr val="tx1"/>
              </a:solidFill>
            </a:endParaRPr>
          </a:p>
          <a:p>
            <a:pPr algn="ctr">
              <a:spcBef>
                <a:spcPts val="0"/>
              </a:spcBef>
            </a:pPr>
            <a:endParaRPr lang="en-US" sz="2400" b="1" dirty="0">
              <a:solidFill>
                <a:schemeClr val="tx1"/>
              </a:solidFill>
            </a:endParaRPr>
          </a:p>
          <a:p>
            <a:pPr algn="ctr"/>
            <a:r>
              <a:rPr lang="en-US" sz="2400" b="1" dirty="0">
                <a:solidFill>
                  <a:schemeClr val="tx1"/>
                </a:solidFill>
              </a:rPr>
              <a:t>January 16, 2024</a:t>
            </a:r>
          </a:p>
        </p:txBody>
      </p:sp>
    </p:spTree>
    <p:extLst>
      <p:ext uri="{BB962C8B-B14F-4D97-AF65-F5344CB8AC3E}">
        <p14:creationId xmlns:p14="http://schemas.microsoft.com/office/powerpoint/2010/main" val="143956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Denka Performance Elastomer:  Reserve, Louisiana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89212" y="1811505"/>
            <a:ext cx="8915400" cy="4496529"/>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EPA also required Denka to establish five, then six, ambient air monitoring locations for Chloroprene around the Denka facility.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ambient air monitoring data demonstrated that the Denka and EPA air concentrations of Chloroprene exceeded the 0.2 ug/m3 concentration standard on an ongoing basis in residential areas and on the Fifth Ward Elementary School grounds.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Testing of human urine samples demonstrated metabolites of Chloroprene in humans in the areas around the Denka facility.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10</a:t>
            </a:fld>
            <a:endParaRPr lang="en-US" dirty="0"/>
          </a:p>
        </p:txBody>
      </p:sp>
    </p:spTree>
    <p:extLst>
      <p:ext uri="{BB962C8B-B14F-4D97-AF65-F5344CB8AC3E}">
        <p14:creationId xmlns:p14="http://schemas.microsoft.com/office/powerpoint/2010/main" val="1323849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4" y="276085"/>
            <a:ext cx="8911687" cy="1280890"/>
          </a:xfrm>
        </p:spPr>
        <p:txBody>
          <a:bodyPr/>
          <a:lstStyle/>
          <a:p>
            <a:pPr algn="ctr"/>
            <a:r>
              <a:rPr lang="en-US" b="1" dirty="0"/>
              <a:t>Ethylene Oxide</a:t>
            </a: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92924" y="1446162"/>
            <a:ext cx="9568069" cy="4961681"/>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On August 22, 2018, the EPA released the 2014, National Air Toxics Assessment (NATA) for Ethylene Oxide.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Ethylene Oxide significantly contributed to potential elevated cancer risks in some census tracts across the United States.</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Louisiana has 13 industrial facilities in five parishes releasing Ethylene Oxide into the air.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US has 118 industrial facilities releasing Ethylene Oxide into the air.  </a:t>
            </a:r>
          </a:p>
        </p:txBody>
      </p:sp>
      <p:sp>
        <p:nvSpPr>
          <p:cNvPr id="4" name="Slide Number Placeholder 3">
            <a:extLst>
              <a:ext uri="{FF2B5EF4-FFF2-40B4-BE49-F238E27FC236}">
                <a16:creationId xmlns:a16="http://schemas.microsoft.com/office/drawing/2014/main" id="{5D53D527-A96D-4FC9-AFF9-231B8EE49E46}"/>
              </a:ext>
            </a:extLst>
          </p:cNvPr>
          <p:cNvSpPr>
            <a:spLocks noGrp="1"/>
          </p:cNvSpPr>
          <p:nvPr>
            <p:ph type="sldNum" sz="quarter" idx="12"/>
          </p:nvPr>
        </p:nvSpPr>
        <p:spPr/>
        <p:txBody>
          <a:bodyPr/>
          <a:lstStyle/>
          <a:p>
            <a:fld id="{8BFF973E-D76A-4B6A-A137-FC2C22EFC387}" type="slidenum">
              <a:rPr lang="en-US" smtClean="0"/>
              <a:t>11</a:t>
            </a:fld>
            <a:endParaRPr lang="en-US" dirty="0"/>
          </a:p>
        </p:txBody>
      </p:sp>
    </p:spTree>
    <p:extLst>
      <p:ext uri="{BB962C8B-B14F-4D97-AF65-F5344CB8AC3E}">
        <p14:creationId xmlns:p14="http://schemas.microsoft.com/office/powerpoint/2010/main" val="1499394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4" y="276085"/>
            <a:ext cx="8911687" cy="1280890"/>
          </a:xfrm>
        </p:spPr>
        <p:txBody>
          <a:bodyPr/>
          <a:lstStyle/>
          <a:p>
            <a:pPr algn="ctr"/>
            <a:r>
              <a:rPr lang="en-US" b="1" dirty="0"/>
              <a:t>Ethylene Oxide</a:t>
            </a: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478157" y="1751497"/>
            <a:ext cx="9568069" cy="4961681"/>
          </a:xfrm>
        </p:spPr>
        <p:txBody>
          <a:bodyPr>
            <a:noAutofit/>
          </a:bodyPr>
          <a:lstStyle/>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Together Texas and Louisiana have the top seven industrial facilities releasing the largest quantities of Ethylene Oxide into the air in the United States.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Ethylene Oxide is a hazardous air pollutant that is a flammable colorless gas used to make other chemicals.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It is manufactured from Ethylene and is used primarily as a chemical intermediate in the manufacturing of Ethylene Glycol.</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Ethylene Oxide is also used as a sterilizing agent for medical supplies and equipment.</a:t>
            </a:r>
            <a:endParaRPr lang="en-US" sz="2400" dirty="0"/>
          </a:p>
        </p:txBody>
      </p:sp>
      <p:sp>
        <p:nvSpPr>
          <p:cNvPr id="4" name="Slide Number Placeholder 3">
            <a:extLst>
              <a:ext uri="{FF2B5EF4-FFF2-40B4-BE49-F238E27FC236}">
                <a16:creationId xmlns:a16="http://schemas.microsoft.com/office/drawing/2014/main" id="{5D53D527-A96D-4FC9-AFF9-231B8EE49E46}"/>
              </a:ext>
            </a:extLst>
          </p:cNvPr>
          <p:cNvSpPr>
            <a:spLocks noGrp="1"/>
          </p:cNvSpPr>
          <p:nvPr>
            <p:ph type="sldNum" sz="quarter" idx="12"/>
          </p:nvPr>
        </p:nvSpPr>
        <p:spPr/>
        <p:txBody>
          <a:bodyPr/>
          <a:lstStyle/>
          <a:p>
            <a:fld id="{8BFF973E-D76A-4B6A-A137-FC2C22EFC387}" type="slidenum">
              <a:rPr lang="en-US" smtClean="0"/>
              <a:t>12</a:t>
            </a:fld>
            <a:endParaRPr lang="en-US" dirty="0"/>
          </a:p>
        </p:txBody>
      </p:sp>
    </p:spTree>
    <p:extLst>
      <p:ext uri="{BB962C8B-B14F-4D97-AF65-F5344CB8AC3E}">
        <p14:creationId xmlns:p14="http://schemas.microsoft.com/office/powerpoint/2010/main" val="40033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17424" y="296339"/>
            <a:ext cx="8911687" cy="1280890"/>
          </a:xfrm>
        </p:spPr>
        <p:txBody>
          <a:bodyPr/>
          <a:lstStyle/>
          <a:p>
            <a:pPr algn="ctr"/>
            <a:r>
              <a:rPr lang="en-US" b="1" dirty="0"/>
              <a:t>Cultavando</a:t>
            </a: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13711" y="1258957"/>
            <a:ext cx="8915400" cy="5148886"/>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Suncor Refinery in Central City near Denver, Colorado is located adjacent to a Latinix community.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Cultavando organization representing the Latinix community, received completive funding from the environmental agency.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funds were from a fine for violations of regulations by Suncor.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Cultivando hired consultants and established air monitoring in the area of the refinery and surrounding areas.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results of the monitoring were available in real time on the internet.  </a:t>
            </a:r>
          </a:p>
        </p:txBody>
      </p:sp>
      <p:sp>
        <p:nvSpPr>
          <p:cNvPr id="4" name="Slide Number Placeholder 3">
            <a:extLst>
              <a:ext uri="{FF2B5EF4-FFF2-40B4-BE49-F238E27FC236}">
                <a16:creationId xmlns:a16="http://schemas.microsoft.com/office/drawing/2014/main" id="{5D53D527-A96D-4FC9-AFF9-231B8EE49E46}"/>
              </a:ext>
            </a:extLst>
          </p:cNvPr>
          <p:cNvSpPr>
            <a:spLocks noGrp="1"/>
          </p:cNvSpPr>
          <p:nvPr>
            <p:ph type="sldNum" sz="quarter" idx="12"/>
          </p:nvPr>
        </p:nvSpPr>
        <p:spPr/>
        <p:txBody>
          <a:bodyPr/>
          <a:lstStyle/>
          <a:p>
            <a:fld id="{8BFF973E-D76A-4B6A-A137-FC2C22EFC387}" type="slidenum">
              <a:rPr lang="en-US" smtClean="0"/>
              <a:t>13</a:t>
            </a:fld>
            <a:endParaRPr lang="en-US" dirty="0"/>
          </a:p>
        </p:txBody>
      </p:sp>
    </p:spTree>
    <p:extLst>
      <p:ext uri="{BB962C8B-B14F-4D97-AF65-F5344CB8AC3E}">
        <p14:creationId xmlns:p14="http://schemas.microsoft.com/office/powerpoint/2010/main" val="2402180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17424" y="296339"/>
            <a:ext cx="8911687" cy="1280890"/>
          </a:xfrm>
        </p:spPr>
        <p:txBody>
          <a:bodyPr/>
          <a:lstStyle/>
          <a:p>
            <a:pPr algn="ctr"/>
            <a:r>
              <a:rPr lang="en-US" b="1" dirty="0"/>
              <a:t>Cultavando</a:t>
            </a: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13711" y="1258957"/>
            <a:ext cx="8915400" cy="5148886"/>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Action Levels were established for the monitoring parameters.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When an action level was exceeded, each home, business and school in the area was notified, the action level exceeded was presented and the action activities the community members should and should not do were emailed to them immediately.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 developed the health impacts associated with the monitoring parameters and provided the information to the community members to post in their homes.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When they received an alert, the community members could immediately determine the health impacts associated with the action level chemical.   </a:t>
            </a:r>
            <a:endParaRPr lang="en-US" sz="2400" dirty="0"/>
          </a:p>
        </p:txBody>
      </p:sp>
      <p:sp>
        <p:nvSpPr>
          <p:cNvPr id="4" name="Slide Number Placeholder 3">
            <a:extLst>
              <a:ext uri="{FF2B5EF4-FFF2-40B4-BE49-F238E27FC236}">
                <a16:creationId xmlns:a16="http://schemas.microsoft.com/office/drawing/2014/main" id="{5D53D527-A96D-4FC9-AFF9-231B8EE49E46}"/>
              </a:ext>
            </a:extLst>
          </p:cNvPr>
          <p:cNvSpPr>
            <a:spLocks noGrp="1"/>
          </p:cNvSpPr>
          <p:nvPr>
            <p:ph type="sldNum" sz="quarter" idx="12"/>
          </p:nvPr>
        </p:nvSpPr>
        <p:spPr/>
        <p:txBody>
          <a:bodyPr/>
          <a:lstStyle/>
          <a:p>
            <a:fld id="{8BFF973E-D76A-4B6A-A137-FC2C22EFC387}" type="slidenum">
              <a:rPr lang="en-US" smtClean="0"/>
              <a:t>14</a:t>
            </a:fld>
            <a:endParaRPr lang="en-US" dirty="0"/>
          </a:p>
        </p:txBody>
      </p:sp>
    </p:spTree>
    <p:extLst>
      <p:ext uri="{BB962C8B-B14F-4D97-AF65-F5344CB8AC3E}">
        <p14:creationId xmlns:p14="http://schemas.microsoft.com/office/powerpoint/2010/main" val="145989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5" y="322107"/>
            <a:ext cx="8911687" cy="1280890"/>
          </a:xfrm>
        </p:spPr>
        <p:txBody>
          <a:bodyPr>
            <a:no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Detailed Community Monitoring Information:  Port Arthur, Texas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89212" y="1819983"/>
            <a:ext cx="8915400" cy="477042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late 1999, EPA contacted me and indicated the EJ community in Port Arthur had an environmental justice grant and needed assistance performing the air monitoring portion of the grant.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EPA asked for my assistance.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 developed an odor and symptom log for the community members to fill out.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They completed the log form every time they experienced an odor event.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They included their location where they smelled the odor.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B80E0C6-A0E5-4CDC-A1DA-4E007CED327F}"/>
              </a:ext>
            </a:extLst>
          </p:cNvPr>
          <p:cNvSpPr>
            <a:spLocks noGrp="1"/>
          </p:cNvSpPr>
          <p:nvPr>
            <p:ph type="sldNum" sz="quarter" idx="12"/>
          </p:nvPr>
        </p:nvSpPr>
        <p:spPr/>
        <p:txBody>
          <a:bodyPr/>
          <a:lstStyle/>
          <a:p>
            <a:fld id="{8BFF973E-D76A-4B6A-A137-FC2C22EFC387}" type="slidenum">
              <a:rPr lang="en-US" smtClean="0"/>
              <a:t>15</a:t>
            </a:fld>
            <a:endParaRPr lang="en-US" dirty="0"/>
          </a:p>
        </p:txBody>
      </p:sp>
    </p:spTree>
    <p:extLst>
      <p:ext uri="{BB962C8B-B14F-4D97-AF65-F5344CB8AC3E}">
        <p14:creationId xmlns:p14="http://schemas.microsoft.com/office/powerpoint/2010/main" val="682942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5" y="322107"/>
            <a:ext cx="8911687" cy="1280890"/>
          </a:xfrm>
        </p:spPr>
        <p:txBody>
          <a:bodyPr>
            <a:no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Detailed Community Monitoring Information:  Port Arthur, Texas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B80E0C6-A0E5-4CDC-A1DA-4E007CED327F}"/>
              </a:ext>
            </a:extLst>
          </p:cNvPr>
          <p:cNvSpPr>
            <a:spLocks noGrp="1"/>
          </p:cNvSpPr>
          <p:nvPr>
            <p:ph type="sldNum" sz="quarter" idx="12"/>
          </p:nvPr>
        </p:nvSpPr>
        <p:spPr/>
        <p:txBody>
          <a:bodyPr/>
          <a:lstStyle/>
          <a:p>
            <a:fld id="{8BFF973E-D76A-4B6A-A137-FC2C22EFC387}" type="slidenum">
              <a:rPr lang="en-US" smtClean="0"/>
              <a:t>16</a:t>
            </a:fld>
            <a:endParaRPr lang="en-US" dirty="0"/>
          </a:p>
        </p:txBody>
      </p:sp>
      <p:graphicFrame>
        <p:nvGraphicFramePr>
          <p:cNvPr id="5" name="Table 4">
            <a:extLst>
              <a:ext uri="{FF2B5EF4-FFF2-40B4-BE49-F238E27FC236}">
                <a16:creationId xmlns:a16="http://schemas.microsoft.com/office/drawing/2014/main" id="{9FE9DDB6-938F-13B8-5C60-5761134DE2AF}"/>
              </a:ext>
            </a:extLst>
          </p:cNvPr>
          <p:cNvGraphicFramePr>
            <a:graphicFrameLocks noGrp="1"/>
          </p:cNvGraphicFramePr>
          <p:nvPr>
            <p:extLst>
              <p:ext uri="{D42A27DB-BD31-4B8C-83A1-F6EECF244321}">
                <p14:modId xmlns:p14="http://schemas.microsoft.com/office/powerpoint/2010/main" val="3568623664"/>
              </p:ext>
            </p:extLst>
          </p:nvPr>
        </p:nvGraphicFramePr>
        <p:xfrm>
          <a:off x="2310296" y="2296482"/>
          <a:ext cx="9194316" cy="3017520"/>
        </p:xfrm>
        <a:graphic>
          <a:graphicData uri="http://schemas.openxmlformats.org/drawingml/2006/table">
            <a:tbl>
              <a:tblPr firstRow="1" bandRow="1">
                <a:tableStyleId>{5C22544A-7EE6-4342-B048-85BDC9FD1C3A}</a:tableStyleId>
              </a:tblPr>
              <a:tblGrid>
                <a:gridCol w="3096591">
                  <a:extLst>
                    <a:ext uri="{9D8B030D-6E8A-4147-A177-3AD203B41FA5}">
                      <a16:colId xmlns:a16="http://schemas.microsoft.com/office/drawing/2014/main" val="918920285"/>
                    </a:ext>
                  </a:extLst>
                </a:gridCol>
                <a:gridCol w="6097725">
                  <a:extLst>
                    <a:ext uri="{9D8B030D-6E8A-4147-A177-3AD203B41FA5}">
                      <a16:colId xmlns:a16="http://schemas.microsoft.com/office/drawing/2014/main" val="2681711830"/>
                    </a:ext>
                  </a:extLst>
                </a:gridCol>
              </a:tblGrid>
              <a:tr h="370840">
                <a:tc>
                  <a:txBody>
                    <a:bodyPr/>
                    <a:lstStyle/>
                    <a:p>
                      <a:pPr algn="ctr"/>
                      <a:r>
                        <a:rPr lang="en-US" sz="2800" dirty="0"/>
                        <a:t>DURING 2000</a:t>
                      </a:r>
                    </a:p>
                  </a:txBody>
                  <a:tcPr/>
                </a:tc>
                <a:tc>
                  <a:txBody>
                    <a:bodyPr/>
                    <a:lstStyle/>
                    <a:p>
                      <a:pPr algn="ctr"/>
                      <a:r>
                        <a:rPr lang="en-US" sz="2800" dirty="0"/>
                        <a:t># OF ODOR &amp; SYMPTOM </a:t>
                      </a:r>
                      <a:br>
                        <a:rPr lang="en-US" sz="2800" dirty="0"/>
                      </a:br>
                      <a:r>
                        <a:rPr lang="en-US" sz="2800" dirty="0"/>
                        <a:t>LOGS COMPLETED</a:t>
                      </a:r>
                    </a:p>
                  </a:txBody>
                  <a:tcPr/>
                </a:tc>
                <a:extLst>
                  <a:ext uri="{0D108BD9-81ED-4DB2-BD59-A6C34878D82A}">
                    <a16:rowId xmlns:a16="http://schemas.microsoft.com/office/drawing/2014/main" val="376722251"/>
                  </a:ext>
                </a:extLst>
              </a:tr>
              <a:tr h="370840">
                <a:tc>
                  <a:txBody>
                    <a:bodyPr/>
                    <a:lstStyle/>
                    <a:p>
                      <a:pPr algn="ctr"/>
                      <a:r>
                        <a:rPr lang="en-US" sz="2800" b="1" dirty="0"/>
                        <a:t>January</a:t>
                      </a:r>
                    </a:p>
                  </a:txBody>
                  <a:tcPr/>
                </a:tc>
                <a:tc>
                  <a:txBody>
                    <a:bodyPr/>
                    <a:lstStyle/>
                    <a:p>
                      <a:pPr algn="ctr"/>
                      <a:r>
                        <a:rPr lang="en-US" sz="2800" b="1" dirty="0"/>
                        <a:t>77</a:t>
                      </a:r>
                    </a:p>
                  </a:txBody>
                  <a:tcPr/>
                </a:tc>
                <a:extLst>
                  <a:ext uri="{0D108BD9-81ED-4DB2-BD59-A6C34878D82A}">
                    <a16:rowId xmlns:a16="http://schemas.microsoft.com/office/drawing/2014/main" val="2273066521"/>
                  </a:ext>
                </a:extLst>
              </a:tr>
              <a:tr h="370840">
                <a:tc>
                  <a:txBody>
                    <a:bodyPr/>
                    <a:lstStyle/>
                    <a:p>
                      <a:pPr algn="ctr"/>
                      <a:r>
                        <a:rPr lang="en-US" sz="2800" b="1" dirty="0"/>
                        <a:t>February</a:t>
                      </a:r>
                    </a:p>
                  </a:txBody>
                  <a:tcPr/>
                </a:tc>
                <a:tc>
                  <a:txBody>
                    <a:bodyPr/>
                    <a:lstStyle/>
                    <a:p>
                      <a:pPr algn="ctr"/>
                      <a:r>
                        <a:rPr lang="en-US" sz="2800" b="1" dirty="0"/>
                        <a:t>298</a:t>
                      </a:r>
                    </a:p>
                  </a:txBody>
                  <a:tcPr/>
                </a:tc>
                <a:extLst>
                  <a:ext uri="{0D108BD9-81ED-4DB2-BD59-A6C34878D82A}">
                    <a16:rowId xmlns:a16="http://schemas.microsoft.com/office/drawing/2014/main" val="1446006224"/>
                  </a:ext>
                </a:extLst>
              </a:tr>
              <a:tr h="370840">
                <a:tc>
                  <a:txBody>
                    <a:bodyPr/>
                    <a:lstStyle/>
                    <a:p>
                      <a:pPr algn="ctr"/>
                      <a:r>
                        <a:rPr lang="en-US" sz="2800" b="1" dirty="0"/>
                        <a:t>March</a:t>
                      </a:r>
                    </a:p>
                  </a:txBody>
                  <a:tcPr/>
                </a:tc>
                <a:tc>
                  <a:txBody>
                    <a:bodyPr/>
                    <a:lstStyle/>
                    <a:p>
                      <a:pPr algn="ctr"/>
                      <a:r>
                        <a:rPr lang="en-US" sz="2800" b="1" dirty="0"/>
                        <a:t>19</a:t>
                      </a:r>
                    </a:p>
                  </a:txBody>
                  <a:tcPr/>
                </a:tc>
                <a:extLst>
                  <a:ext uri="{0D108BD9-81ED-4DB2-BD59-A6C34878D82A}">
                    <a16:rowId xmlns:a16="http://schemas.microsoft.com/office/drawing/2014/main" val="2091950473"/>
                  </a:ext>
                </a:extLst>
              </a:tr>
              <a:tr h="370840">
                <a:tc>
                  <a:txBody>
                    <a:bodyPr/>
                    <a:lstStyle/>
                    <a:p>
                      <a:pPr algn="ctr"/>
                      <a:r>
                        <a:rPr lang="en-US" sz="2800" b="1" dirty="0"/>
                        <a:t>April </a:t>
                      </a:r>
                    </a:p>
                  </a:txBody>
                  <a:tcPr/>
                </a:tc>
                <a:tc>
                  <a:txBody>
                    <a:bodyPr/>
                    <a:lstStyle/>
                    <a:p>
                      <a:pPr algn="ctr"/>
                      <a:r>
                        <a:rPr lang="en-US" sz="2800" b="1" dirty="0"/>
                        <a:t>24</a:t>
                      </a:r>
                    </a:p>
                  </a:txBody>
                  <a:tcPr/>
                </a:tc>
                <a:extLst>
                  <a:ext uri="{0D108BD9-81ED-4DB2-BD59-A6C34878D82A}">
                    <a16:rowId xmlns:a16="http://schemas.microsoft.com/office/drawing/2014/main" val="77081350"/>
                  </a:ext>
                </a:extLst>
              </a:tr>
            </a:tbl>
          </a:graphicData>
        </a:graphic>
      </p:graphicFrame>
    </p:spTree>
    <p:extLst>
      <p:ext uri="{BB962C8B-B14F-4D97-AF65-F5344CB8AC3E}">
        <p14:creationId xmlns:p14="http://schemas.microsoft.com/office/powerpoint/2010/main" val="2142419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425146" y="262046"/>
            <a:ext cx="8911687" cy="1280890"/>
          </a:xfrm>
        </p:spPr>
        <p:txBody>
          <a:bodyPr>
            <a:normAutofit/>
          </a:bodyPr>
          <a:lstStyle/>
          <a:p>
            <a:pPr algn="ctr"/>
            <a:r>
              <a:rPr lang="en-US" b="1" dirty="0"/>
              <a:t>Symptoms</a:t>
            </a: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4833328" y="1351959"/>
            <a:ext cx="8915400" cy="4836920"/>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Headache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Sore Throat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Burning or Watering Eyes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Dizziness or Lightheadedness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Difficulty Breathing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Coughing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Nausea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Diarrhea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Skin Rashes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Nose Bleeds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dirty="0">
                <a:effectLst/>
                <a:latin typeface="Arial" panose="020B0604020202020204" pitchFamily="34" charset="0"/>
                <a:ea typeface="Calibri" panose="020F0502020204030204" pitchFamily="34" charset="0"/>
                <a:cs typeface="Times New Roman" panose="02020603050405020304" pitchFamily="18" charset="0"/>
              </a:rPr>
              <a:t>.</a:t>
            </a:r>
            <a:endParaRPr lang="en-US" sz="2400" dirty="0"/>
          </a:p>
        </p:txBody>
      </p:sp>
      <p:sp>
        <p:nvSpPr>
          <p:cNvPr id="4" name="Slide Number Placeholder 3">
            <a:extLst>
              <a:ext uri="{FF2B5EF4-FFF2-40B4-BE49-F238E27FC236}">
                <a16:creationId xmlns:a16="http://schemas.microsoft.com/office/drawing/2014/main" id="{1B83A877-FC5B-4D3E-9443-B0FC43B86712}"/>
              </a:ext>
            </a:extLst>
          </p:cNvPr>
          <p:cNvSpPr>
            <a:spLocks noGrp="1"/>
          </p:cNvSpPr>
          <p:nvPr>
            <p:ph type="sldNum" sz="quarter" idx="12"/>
          </p:nvPr>
        </p:nvSpPr>
        <p:spPr/>
        <p:txBody>
          <a:bodyPr/>
          <a:lstStyle/>
          <a:p>
            <a:fld id="{8BFF973E-D76A-4B6A-A137-FC2C22EFC387}" type="slidenum">
              <a:rPr lang="en-US" smtClean="0"/>
              <a:t>17</a:t>
            </a:fld>
            <a:endParaRPr lang="en-US" dirty="0"/>
          </a:p>
        </p:txBody>
      </p:sp>
    </p:spTree>
    <p:extLst>
      <p:ext uri="{BB962C8B-B14F-4D97-AF65-F5344CB8AC3E}">
        <p14:creationId xmlns:p14="http://schemas.microsoft.com/office/powerpoint/2010/main" val="1641548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460404" y="855126"/>
            <a:ext cx="8915400" cy="477042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Environmental Justice Community of West Port Arthur, Texas is surrounded by petroleum refineries, petrochemical plants and marine loading facilities.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industrial facilities notify the Texas Natural Resources Conservation Commission (TNRCC) or Texas Commission of Environmental Quality when they have a major upset, emission or maintenance activities.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These events are known as incidents.</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B80E0C6-A0E5-4CDC-A1DA-4E007CED327F}"/>
              </a:ext>
            </a:extLst>
          </p:cNvPr>
          <p:cNvSpPr>
            <a:spLocks noGrp="1"/>
          </p:cNvSpPr>
          <p:nvPr>
            <p:ph type="sldNum" sz="quarter" idx="12"/>
          </p:nvPr>
        </p:nvSpPr>
        <p:spPr/>
        <p:txBody>
          <a:bodyPr/>
          <a:lstStyle/>
          <a:p>
            <a:fld id="{8BFF973E-D76A-4B6A-A137-FC2C22EFC387}" type="slidenum">
              <a:rPr lang="en-US" smtClean="0"/>
              <a:t>18</a:t>
            </a:fld>
            <a:endParaRPr lang="en-US" dirty="0"/>
          </a:p>
        </p:txBody>
      </p:sp>
    </p:spTree>
    <p:extLst>
      <p:ext uri="{BB962C8B-B14F-4D97-AF65-F5344CB8AC3E}">
        <p14:creationId xmlns:p14="http://schemas.microsoft.com/office/powerpoint/2010/main" val="1824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92925" y="424070"/>
            <a:ext cx="8915400" cy="6433930"/>
          </a:xfrm>
        </p:spPr>
        <p:txBody>
          <a:bodyPr>
            <a:noAutofit/>
          </a:bodyPr>
          <a:lstStyle/>
          <a:p>
            <a:pPr marL="0" marR="0" indent="0">
              <a:lnSpc>
                <a:spcPct val="107000"/>
              </a:lnSpc>
              <a:spcBef>
                <a:spcPts val="0"/>
              </a:spcBef>
              <a:spcAft>
                <a:spcPts val="800"/>
              </a:spcAft>
              <a:buNone/>
            </a:pPr>
            <a:r>
              <a:rPr lang="en-US" sz="2200" b="1" u="sng" kern="100" dirty="0">
                <a:effectLst/>
                <a:latin typeface="Arial" panose="020B0604020202020204" pitchFamily="34" charset="0"/>
                <a:ea typeface="Calibri" panose="020F0502020204030204" pitchFamily="34" charset="0"/>
                <a:cs typeface="Times New Roman" panose="02020603050405020304" pitchFamily="18" charset="0"/>
              </a:rPr>
              <a:t>Clark Refining and Marketing/Valero Port Arthur Refinery</a:t>
            </a:r>
            <a:endParaRPr lang="en-US" sz="22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January 2000 15 incidents with three odor events.</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February 2000 1 incident odor log.</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u="sng" kern="100" dirty="0">
                <a:effectLst/>
                <a:latin typeface="Arial" panose="020B0604020202020204" pitchFamily="34" charset="0"/>
                <a:ea typeface="Calibri" panose="020F0502020204030204" pitchFamily="34" charset="0"/>
                <a:cs typeface="Times New Roman" panose="02020603050405020304" pitchFamily="18" charset="0"/>
              </a:rPr>
              <a:t>Huntsman Petro Chemical Corp.</a:t>
            </a:r>
            <a:endParaRPr lang="en-US" sz="22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4 notifications to TNRCC. </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January 2, Notification of which 1 also had an Odor and Symptom</a:t>
            </a:r>
          </a:p>
          <a:p>
            <a:pPr marL="0" marR="0" indent="0">
              <a:spcBef>
                <a:spcPts val="0"/>
              </a:spcBef>
              <a:buNone/>
            </a:pPr>
            <a:r>
              <a:rPr lang="en-US" sz="2200" kern="100" dirty="0">
                <a:latin typeface="Arial" panose="020B0604020202020204" pitchFamily="34" charset="0"/>
                <a:ea typeface="Calibri" panose="020F0502020204030204" pitchFamily="34" charset="0"/>
                <a:cs typeface="Times New Roman" panose="02020603050405020304" pitchFamily="18" charset="0"/>
              </a:rPr>
              <a:t>    </a:t>
            </a:r>
            <a:r>
              <a:rPr lang="en-US" sz="2200" kern="100" dirty="0">
                <a:effectLst/>
                <a:latin typeface="Arial" panose="020B0604020202020204" pitchFamily="34" charset="0"/>
                <a:ea typeface="Calibri" panose="020F0502020204030204" pitchFamily="34" charset="0"/>
                <a:cs typeface="Times New Roman" panose="02020603050405020304" pitchFamily="18" charset="0"/>
              </a:rPr>
              <a:t> Log.</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u="sng" kern="100" dirty="0">
                <a:effectLst/>
                <a:latin typeface="Arial" panose="020B0604020202020204" pitchFamily="34" charset="0"/>
                <a:ea typeface="Calibri" panose="020F0502020204030204" pitchFamily="34" charset="0"/>
                <a:cs typeface="Times New Roman" panose="02020603050405020304" pitchFamily="18" charset="0"/>
              </a:rPr>
              <a:t>Motiva Refinery</a:t>
            </a:r>
            <a:endParaRPr lang="en-US" sz="22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13 notifications to TNRCC.</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January 2000 12 notifications with three odor and symptom logs.</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200" kern="100" dirty="0">
                <a:effectLst/>
                <a:latin typeface="Arial" panose="020B0604020202020204" pitchFamily="34" charset="0"/>
                <a:ea typeface="Calibri" panose="020F0502020204030204" pitchFamily="34" charset="0"/>
                <a:cs typeface="Times New Roman" panose="02020603050405020304" pitchFamily="18" charset="0"/>
              </a:rPr>
              <a:t>February 2000 20 notifications with 19 odor and symptom logs.</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B80E0C6-A0E5-4CDC-A1DA-4E007CED327F}"/>
              </a:ext>
            </a:extLst>
          </p:cNvPr>
          <p:cNvSpPr>
            <a:spLocks noGrp="1"/>
          </p:cNvSpPr>
          <p:nvPr>
            <p:ph type="sldNum" sz="quarter" idx="12"/>
          </p:nvPr>
        </p:nvSpPr>
        <p:spPr/>
        <p:txBody>
          <a:bodyPr/>
          <a:lstStyle/>
          <a:p>
            <a:fld id="{8BFF973E-D76A-4B6A-A137-FC2C22EFC387}" type="slidenum">
              <a:rPr lang="en-US" smtClean="0"/>
              <a:t>19</a:t>
            </a:fld>
            <a:endParaRPr lang="en-US" dirty="0"/>
          </a:p>
        </p:txBody>
      </p:sp>
    </p:spTree>
    <p:extLst>
      <p:ext uri="{BB962C8B-B14F-4D97-AF65-F5344CB8AC3E}">
        <p14:creationId xmlns:p14="http://schemas.microsoft.com/office/powerpoint/2010/main" val="3812771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704769" y="1431235"/>
            <a:ext cx="8915400" cy="6122504"/>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When performing community air monitoring, engaging community members in the process and more importantly allowing community members to participate by submitting odors complaints and negative public health impacts, etc. to the process and to the environmental regulatory agencies.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This is critical to educating and empowering community members on the situations that are taking place in their communities. </a:t>
            </a:r>
          </a:p>
          <a:p>
            <a:pPr marL="0" marR="0" indent="0">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2</a:t>
            </a:fld>
            <a:endParaRPr lang="en-US" dirty="0"/>
          </a:p>
        </p:txBody>
      </p:sp>
    </p:spTree>
    <p:extLst>
      <p:ext uri="{BB962C8B-B14F-4D97-AF65-F5344CB8AC3E}">
        <p14:creationId xmlns:p14="http://schemas.microsoft.com/office/powerpoint/2010/main" val="2231314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698943" y="821635"/>
            <a:ext cx="8915400" cy="6433930"/>
          </a:xfrm>
        </p:spPr>
        <p:txBody>
          <a:bodyPr>
            <a:noAutofit/>
          </a:bodyPr>
          <a:lstStyle/>
          <a:p>
            <a:pPr marL="0" marR="0" indent="0">
              <a:lnSpc>
                <a:spcPct val="107000"/>
              </a:lnSpc>
              <a:spcBef>
                <a:spcPts val="0"/>
              </a:spcBef>
              <a:spcAft>
                <a:spcPts val="800"/>
              </a:spcAft>
              <a:buNone/>
            </a:pPr>
            <a:r>
              <a:rPr lang="en-US" sz="2400" b="1" u="sng" kern="100" dirty="0">
                <a:effectLst/>
                <a:latin typeface="Arial" panose="020B0604020202020204" pitchFamily="34" charset="0"/>
                <a:ea typeface="Calibri" panose="020F0502020204030204" pitchFamily="34" charset="0"/>
                <a:cs typeface="Times New Roman" panose="02020603050405020304" pitchFamily="18" charset="0"/>
              </a:rPr>
              <a:t>Chevron </a:t>
            </a: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0 notifications to TNRCC</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1 odor and symptom log submitted.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March 2000:  19 Odor and Symptom Logs.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April 2000:   24 Odor and Symptom Logs.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No dates:  22 Odor and Symptom Logs.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Total Odor and Symptom Logs January – March 2000 </a:t>
            </a:r>
          </a:p>
          <a:p>
            <a:pPr marL="400050" lvl="1">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570 Odor and Symptom Logs.</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B80E0C6-A0E5-4CDC-A1DA-4E007CED327F}"/>
              </a:ext>
            </a:extLst>
          </p:cNvPr>
          <p:cNvSpPr>
            <a:spLocks noGrp="1"/>
          </p:cNvSpPr>
          <p:nvPr>
            <p:ph type="sldNum" sz="quarter" idx="12"/>
          </p:nvPr>
        </p:nvSpPr>
        <p:spPr/>
        <p:txBody>
          <a:bodyPr/>
          <a:lstStyle/>
          <a:p>
            <a:fld id="{8BFF973E-D76A-4B6A-A137-FC2C22EFC387}" type="slidenum">
              <a:rPr lang="en-US" smtClean="0"/>
              <a:t>20</a:t>
            </a:fld>
            <a:endParaRPr lang="en-US" dirty="0"/>
          </a:p>
        </p:txBody>
      </p:sp>
    </p:spTree>
    <p:extLst>
      <p:ext uri="{BB962C8B-B14F-4D97-AF65-F5344CB8AC3E}">
        <p14:creationId xmlns:p14="http://schemas.microsoft.com/office/powerpoint/2010/main" val="4213344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27D540-15BD-44A2-86CA-C9019F7B256E}"/>
              </a:ext>
            </a:extLst>
          </p:cNvPr>
          <p:cNvSpPr>
            <a:spLocks noGrp="1"/>
          </p:cNvSpPr>
          <p:nvPr>
            <p:ph type="sldNum" sz="quarter" idx="12"/>
          </p:nvPr>
        </p:nvSpPr>
        <p:spPr/>
        <p:txBody>
          <a:bodyPr/>
          <a:lstStyle/>
          <a:p>
            <a:fld id="{8BFF973E-D76A-4B6A-A137-FC2C22EFC387}" type="slidenum">
              <a:rPr lang="en-US" smtClean="0"/>
              <a:t>21</a:t>
            </a:fld>
            <a:endParaRPr lang="en-US" dirty="0"/>
          </a:p>
        </p:txBody>
      </p:sp>
      <p:sp>
        <p:nvSpPr>
          <p:cNvPr id="6" name="Title 5">
            <a:extLst>
              <a:ext uri="{FF2B5EF4-FFF2-40B4-BE49-F238E27FC236}">
                <a16:creationId xmlns:a16="http://schemas.microsoft.com/office/drawing/2014/main" id="{89B2C02F-46A7-31FC-244B-A648508A26B3}"/>
              </a:ext>
            </a:extLst>
          </p:cNvPr>
          <p:cNvSpPr>
            <a:spLocks noGrp="1"/>
          </p:cNvSpPr>
          <p:nvPr>
            <p:ph type="title"/>
          </p:nvPr>
        </p:nvSpPr>
        <p:spPr/>
        <p:txBody>
          <a:bodyPr/>
          <a:lstStyle/>
          <a:p>
            <a:pPr algn="ctr"/>
            <a:r>
              <a:rPr lang="en-US" b="1" dirty="0"/>
              <a:t>Symptoms Reported on Odor &amp; Symptom Logs in Port Arthur</a:t>
            </a:r>
          </a:p>
        </p:txBody>
      </p:sp>
      <p:graphicFrame>
        <p:nvGraphicFramePr>
          <p:cNvPr id="2" name="Table 1">
            <a:extLst>
              <a:ext uri="{FF2B5EF4-FFF2-40B4-BE49-F238E27FC236}">
                <a16:creationId xmlns:a16="http://schemas.microsoft.com/office/drawing/2014/main" id="{9923ED8B-D620-2B23-D8B7-149A42D9B191}"/>
              </a:ext>
            </a:extLst>
          </p:cNvPr>
          <p:cNvGraphicFramePr>
            <a:graphicFrameLocks noGrp="1"/>
          </p:cNvGraphicFramePr>
          <p:nvPr>
            <p:extLst>
              <p:ext uri="{D42A27DB-BD31-4B8C-83A1-F6EECF244321}">
                <p14:modId xmlns:p14="http://schemas.microsoft.com/office/powerpoint/2010/main" val="1823789323"/>
              </p:ext>
            </p:extLst>
          </p:nvPr>
        </p:nvGraphicFramePr>
        <p:xfrm>
          <a:off x="2592925" y="2067559"/>
          <a:ext cx="9241264" cy="4340281"/>
        </p:xfrm>
        <a:graphic>
          <a:graphicData uri="http://schemas.openxmlformats.org/drawingml/2006/table">
            <a:tbl>
              <a:tblPr firstRow="1" bandRow="1">
                <a:tableStyleId>{5C22544A-7EE6-4342-B048-85BDC9FD1C3A}</a:tableStyleId>
              </a:tblPr>
              <a:tblGrid>
                <a:gridCol w="3716859">
                  <a:extLst>
                    <a:ext uri="{9D8B030D-6E8A-4147-A177-3AD203B41FA5}">
                      <a16:colId xmlns:a16="http://schemas.microsoft.com/office/drawing/2014/main" val="3563523513"/>
                    </a:ext>
                  </a:extLst>
                </a:gridCol>
                <a:gridCol w="1919004">
                  <a:extLst>
                    <a:ext uri="{9D8B030D-6E8A-4147-A177-3AD203B41FA5}">
                      <a16:colId xmlns:a16="http://schemas.microsoft.com/office/drawing/2014/main" val="2926082201"/>
                    </a:ext>
                  </a:extLst>
                </a:gridCol>
                <a:gridCol w="1962618">
                  <a:extLst>
                    <a:ext uri="{9D8B030D-6E8A-4147-A177-3AD203B41FA5}">
                      <a16:colId xmlns:a16="http://schemas.microsoft.com/office/drawing/2014/main" val="932368803"/>
                    </a:ext>
                  </a:extLst>
                </a:gridCol>
                <a:gridCol w="1642783">
                  <a:extLst>
                    <a:ext uri="{9D8B030D-6E8A-4147-A177-3AD203B41FA5}">
                      <a16:colId xmlns:a16="http://schemas.microsoft.com/office/drawing/2014/main" val="182266141"/>
                    </a:ext>
                  </a:extLst>
                </a:gridCol>
              </a:tblGrid>
              <a:tr h="394571">
                <a:tc>
                  <a:txBody>
                    <a:bodyPr/>
                    <a:lstStyle/>
                    <a:p>
                      <a:pPr algn="ctr"/>
                      <a:r>
                        <a:rPr lang="en-US" b="1" dirty="0"/>
                        <a:t>Symptoms</a:t>
                      </a:r>
                    </a:p>
                  </a:txBody>
                  <a:tcPr/>
                </a:tc>
                <a:tc>
                  <a:txBody>
                    <a:bodyPr/>
                    <a:lstStyle/>
                    <a:p>
                      <a:pPr algn="ctr"/>
                      <a:r>
                        <a:rPr lang="en-US" b="1" dirty="0"/>
                        <a:t>January 2000</a:t>
                      </a:r>
                    </a:p>
                  </a:txBody>
                  <a:tcPr/>
                </a:tc>
                <a:tc>
                  <a:txBody>
                    <a:bodyPr/>
                    <a:lstStyle/>
                    <a:p>
                      <a:pPr algn="ctr"/>
                      <a:r>
                        <a:rPr lang="en-US" b="1" dirty="0"/>
                        <a:t>February 2000</a:t>
                      </a:r>
                    </a:p>
                  </a:txBody>
                  <a:tcPr/>
                </a:tc>
                <a:tc>
                  <a:txBody>
                    <a:bodyPr/>
                    <a:lstStyle/>
                    <a:p>
                      <a:pPr algn="ctr"/>
                      <a:r>
                        <a:rPr lang="en-US" b="1" dirty="0"/>
                        <a:t>March 2000</a:t>
                      </a:r>
                    </a:p>
                  </a:txBody>
                  <a:tcPr/>
                </a:tc>
                <a:extLst>
                  <a:ext uri="{0D108BD9-81ED-4DB2-BD59-A6C34878D82A}">
                    <a16:rowId xmlns:a16="http://schemas.microsoft.com/office/drawing/2014/main" val="2631865947"/>
                  </a:ext>
                </a:extLst>
              </a:tr>
              <a:tr h="394571">
                <a:tc>
                  <a:txBody>
                    <a:bodyPr/>
                    <a:lstStyle/>
                    <a:p>
                      <a:r>
                        <a:rPr lang="en-US" b="1" dirty="0"/>
                        <a:t>Headaches</a:t>
                      </a:r>
                    </a:p>
                  </a:txBody>
                  <a:tcPr/>
                </a:tc>
                <a:tc>
                  <a:txBody>
                    <a:bodyPr/>
                    <a:lstStyle/>
                    <a:p>
                      <a:pPr algn="ctr"/>
                      <a:r>
                        <a:rPr lang="en-US" b="1" dirty="0"/>
                        <a:t>8</a:t>
                      </a:r>
                    </a:p>
                  </a:txBody>
                  <a:tcPr/>
                </a:tc>
                <a:tc>
                  <a:txBody>
                    <a:bodyPr/>
                    <a:lstStyle/>
                    <a:p>
                      <a:pPr algn="ctr"/>
                      <a:r>
                        <a:rPr lang="en-US" b="1" dirty="0"/>
                        <a:t>23</a:t>
                      </a:r>
                    </a:p>
                  </a:txBody>
                  <a:tcPr/>
                </a:tc>
                <a:tc>
                  <a:txBody>
                    <a:bodyPr/>
                    <a:lstStyle/>
                    <a:p>
                      <a:pPr algn="ctr"/>
                      <a:r>
                        <a:rPr lang="en-US" b="1" dirty="0"/>
                        <a:t>6</a:t>
                      </a:r>
                    </a:p>
                  </a:txBody>
                  <a:tcPr/>
                </a:tc>
                <a:extLst>
                  <a:ext uri="{0D108BD9-81ED-4DB2-BD59-A6C34878D82A}">
                    <a16:rowId xmlns:a16="http://schemas.microsoft.com/office/drawing/2014/main" val="1114840354"/>
                  </a:ext>
                </a:extLst>
              </a:tr>
              <a:tr h="394571">
                <a:tc>
                  <a:txBody>
                    <a:bodyPr/>
                    <a:lstStyle/>
                    <a:p>
                      <a:r>
                        <a:rPr lang="en-US" b="1" dirty="0"/>
                        <a:t>Sore Throat</a:t>
                      </a:r>
                    </a:p>
                  </a:txBody>
                  <a:tcPr/>
                </a:tc>
                <a:tc>
                  <a:txBody>
                    <a:bodyPr/>
                    <a:lstStyle/>
                    <a:p>
                      <a:pPr algn="ctr"/>
                      <a:r>
                        <a:rPr lang="en-US" b="1" dirty="0"/>
                        <a:t>8</a:t>
                      </a:r>
                    </a:p>
                  </a:txBody>
                  <a:tcPr/>
                </a:tc>
                <a:tc>
                  <a:txBody>
                    <a:bodyPr/>
                    <a:lstStyle/>
                    <a:p>
                      <a:pPr algn="ctr"/>
                      <a:r>
                        <a:rPr lang="en-US" b="1" dirty="0"/>
                        <a:t>21</a:t>
                      </a:r>
                    </a:p>
                  </a:txBody>
                  <a:tcPr/>
                </a:tc>
                <a:tc>
                  <a:txBody>
                    <a:bodyPr/>
                    <a:lstStyle/>
                    <a:p>
                      <a:pPr algn="ctr"/>
                      <a:r>
                        <a:rPr lang="en-US" b="1" dirty="0"/>
                        <a:t>5</a:t>
                      </a:r>
                    </a:p>
                  </a:txBody>
                  <a:tcPr/>
                </a:tc>
                <a:extLst>
                  <a:ext uri="{0D108BD9-81ED-4DB2-BD59-A6C34878D82A}">
                    <a16:rowId xmlns:a16="http://schemas.microsoft.com/office/drawing/2014/main" val="1583112121"/>
                  </a:ext>
                </a:extLst>
              </a:tr>
              <a:tr h="394571">
                <a:tc>
                  <a:txBody>
                    <a:bodyPr/>
                    <a:lstStyle/>
                    <a:p>
                      <a:r>
                        <a:rPr lang="en-US" b="1" dirty="0"/>
                        <a:t>Burning or Watery Eyes</a:t>
                      </a:r>
                    </a:p>
                  </a:txBody>
                  <a:tcPr/>
                </a:tc>
                <a:tc>
                  <a:txBody>
                    <a:bodyPr/>
                    <a:lstStyle/>
                    <a:p>
                      <a:pPr algn="ctr"/>
                      <a:r>
                        <a:rPr lang="en-US" b="1" dirty="0"/>
                        <a:t>8</a:t>
                      </a:r>
                    </a:p>
                  </a:txBody>
                  <a:tcPr/>
                </a:tc>
                <a:tc>
                  <a:txBody>
                    <a:bodyPr/>
                    <a:lstStyle/>
                    <a:p>
                      <a:pPr algn="ctr"/>
                      <a:r>
                        <a:rPr lang="en-US" b="1" dirty="0"/>
                        <a:t>21</a:t>
                      </a:r>
                    </a:p>
                  </a:txBody>
                  <a:tcPr/>
                </a:tc>
                <a:tc>
                  <a:txBody>
                    <a:bodyPr/>
                    <a:lstStyle/>
                    <a:p>
                      <a:pPr algn="ctr"/>
                      <a:r>
                        <a:rPr lang="en-US" b="1" dirty="0"/>
                        <a:t>5</a:t>
                      </a:r>
                    </a:p>
                  </a:txBody>
                  <a:tcPr/>
                </a:tc>
                <a:extLst>
                  <a:ext uri="{0D108BD9-81ED-4DB2-BD59-A6C34878D82A}">
                    <a16:rowId xmlns:a16="http://schemas.microsoft.com/office/drawing/2014/main" val="2402838851"/>
                  </a:ext>
                </a:extLst>
              </a:tr>
              <a:tr h="394571">
                <a:tc>
                  <a:txBody>
                    <a:bodyPr/>
                    <a:lstStyle/>
                    <a:p>
                      <a:r>
                        <a:rPr lang="en-US" b="1" dirty="0"/>
                        <a:t>Dizziness or Lightheadedness</a:t>
                      </a:r>
                    </a:p>
                  </a:txBody>
                  <a:tcPr/>
                </a:tc>
                <a:tc>
                  <a:txBody>
                    <a:bodyPr/>
                    <a:lstStyle/>
                    <a:p>
                      <a:pPr algn="ctr"/>
                      <a:r>
                        <a:rPr lang="en-US" b="1" dirty="0"/>
                        <a:t>9</a:t>
                      </a:r>
                    </a:p>
                  </a:txBody>
                  <a:tcPr/>
                </a:tc>
                <a:tc>
                  <a:txBody>
                    <a:bodyPr/>
                    <a:lstStyle/>
                    <a:p>
                      <a:pPr algn="ctr"/>
                      <a:r>
                        <a:rPr lang="en-US" b="1" dirty="0"/>
                        <a:t>18</a:t>
                      </a:r>
                    </a:p>
                  </a:txBody>
                  <a:tcPr/>
                </a:tc>
                <a:tc>
                  <a:txBody>
                    <a:bodyPr/>
                    <a:lstStyle/>
                    <a:p>
                      <a:pPr algn="ctr"/>
                      <a:r>
                        <a:rPr lang="en-US" b="1" dirty="0"/>
                        <a:t>6</a:t>
                      </a:r>
                    </a:p>
                  </a:txBody>
                  <a:tcPr/>
                </a:tc>
                <a:extLst>
                  <a:ext uri="{0D108BD9-81ED-4DB2-BD59-A6C34878D82A}">
                    <a16:rowId xmlns:a16="http://schemas.microsoft.com/office/drawing/2014/main" val="91393112"/>
                  </a:ext>
                </a:extLst>
              </a:tr>
              <a:tr h="394571">
                <a:tc>
                  <a:txBody>
                    <a:bodyPr/>
                    <a:lstStyle/>
                    <a:p>
                      <a:r>
                        <a:rPr lang="en-US" b="1" dirty="0"/>
                        <a:t>Difficulty Breathing</a:t>
                      </a:r>
                    </a:p>
                  </a:txBody>
                  <a:tcPr/>
                </a:tc>
                <a:tc>
                  <a:txBody>
                    <a:bodyPr/>
                    <a:lstStyle/>
                    <a:p>
                      <a:pPr algn="ctr"/>
                      <a:r>
                        <a:rPr lang="en-US" b="1" dirty="0"/>
                        <a:t>8</a:t>
                      </a:r>
                    </a:p>
                  </a:txBody>
                  <a:tcPr/>
                </a:tc>
                <a:tc>
                  <a:txBody>
                    <a:bodyPr/>
                    <a:lstStyle/>
                    <a:p>
                      <a:pPr algn="ctr"/>
                      <a:r>
                        <a:rPr lang="en-US" b="1" dirty="0"/>
                        <a:t>22</a:t>
                      </a:r>
                    </a:p>
                  </a:txBody>
                  <a:tcPr/>
                </a:tc>
                <a:tc>
                  <a:txBody>
                    <a:bodyPr/>
                    <a:lstStyle/>
                    <a:p>
                      <a:pPr algn="ctr"/>
                      <a:r>
                        <a:rPr lang="en-US" b="1" dirty="0"/>
                        <a:t>7</a:t>
                      </a:r>
                    </a:p>
                  </a:txBody>
                  <a:tcPr/>
                </a:tc>
                <a:extLst>
                  <a:ext uri="{0D108BD9-81ED-4DB2-BD59-A6C34878D82A}">
                    <a16:rowId xmlns:a16="http://schemas.microsoft.com/office/drawing/2014/main" val="9205121"/>
                  </a:ext>
                </a:extLst>
              </a:tr>
              <a:tr h="394571">
                <a:tc>
                  <a:txBody>
                    <a:bodyPr/>
                    <a:lstStyle/>
                    <a:p>
                      <a:r>
                        <a:rPr lang="en-US" b="1" dirty="0"/>
                        <a:t>Coughs</a:t>
                      </a:r>
                    </a:p>
                  </a:txBody>
                  <a:tcPr/>
                </a:tc>
                <a:tc>
                  <a:txBody>
                    <a:bodyPr/>
                    <a:lstStyle/>
                    <a:p>
                      <a:pPr algn="ctr"/>
                      <a:r>
                        <a:rPr lang="en-US" b="1" dirty="0"/>
                        <a:t>9</a:t>
                      </a:r>
                    </a:p>
                  </a:txBody>
                  <a:tcPr/>
                </a:tc>
                <a:tc>
                  <a:txBody>
                    <a:bodyPr/>
                    <a:lstStyle/>
                    <a:p>
                      <a:pPr algn="ctr"/>
                      <a:r>
                        <a:rPr lang="en-US" b="1" dirty="0"/>
                        <a:t>20</a:t>
                      </a:r>
                    </a:p>
                  </a:txBody>
                  <a:tcPr/>
                </a:tc>
                <a:tc>
                  <a:txBody>
                    <a:bodyPr/>
                    <a:lstStyle/>
                    <a:p>
                      <a:pPr algn="ctr"/>
                      <a:r>
                        <a:rPr lang="en-US" b="1" dirty="0"/>
                        <a:t>6</a:t>
                      </a:r>
                    </a:p>
                  </a:txBody>
                  <a:tcPr/>
                </a:tc>
                <a:extLst>
                  <a:ext uri="{0D108BD9-81ED-4DB2-BD59-A6C34878D82A}">
                    <a16:rowId xmlns:a16="http://schemas.microsoft.com/office/drawing/2014/main" val="1108155056"/>
                  </a:ext>
                </a:extLst>
              </a:tr>
              <a:tr h="394571">
                <a:tc>
                  <a:txBody>
                    <a:bodyPr/>
                    <a:lstStyle/>
                    <a:p>
                      <a:r>
                        <a:rPr lang="en-US" b="1" dirty="0"/>
                        <a:t>Nausea</a:t>
                      </a:r>
                    </a:p>
                  </a:txBody>
                  <a:tcPr/>
                </a:tc>
                <a:tc>
                  <a:txBody>
                    <a:bodyPr/>
                    <a:lstStyle/>
                    <a:p>
                      <a:pPr algn="ctr"/>
                      <a:r>
                        <a:rPr lang="en-US" b="1" dirty="0"/>
                        <a:t>8</a:t>
                      </a:r>
                    </a:p>
                  </a:txBody>
                  <a:tcPr/>
                </a:tc>
                <a:tc>
                  <a:txBody>
                    <a:bodyPr/>
                    <a:lstStyle/>
                    <a:p>
                      <a:pPr algn="ctr"/>
                      <a:r>
                        <a:rPr lang="en-US" b="1" dirty="0"/>
                        <a:t>21</a:t>
                      </a:r>
                    </a:p>
                  </a:txBody>
                  <a:tcPr/>
                </a:tc>
                <a:tc>
                  <a:txBody>
                    <a:bodyPr/>
                    <a:lstStyle/>
                    <a:p>
                      <a:pPr algn="ctr"/>
                      <a:r>
                        <a:rPr lang="en-US" b="1" dirty="0"/>
                        <a:t>5</a:t>
                      </a:r>
                    </a:p>
                  </a:txBody>
                  <a:tcPr/>
                </a:tc>
                <a:extLst>
                  <a:ext uri="{0D108BD9-81ED-4DB2-BD59-A6C34878D82A}">
                    <a16:rowId xmlns:a16="http://schemas.microsoft.com/office/drawing/2014/main" val="3789419592"/>
                  </a:ext>
                </a:extLst>
              </a:tr>
              <a:tr h="394571">
                <a:tc>
                  <a:txBody>
                    <a:bodyPr/>
                    <a:lstStyle/>
                    <a:p>
                      <a:r>
                        <a:rPr lang="en-US" b="1" dirty="0"/>
                        <a:t>Diarrhea</a:t>
                      </a:r>
                    </a:p>
                  </a:txBody>
                  <a:tcPr/>
                </a:tc>
                <a:tc>
                  <a:txBody>
                    <a:bodyPr/>
                    <a:lstStyle/>
                    <a:p>
                      <a:pPr algn="ctr"/>
                      <a:r>
                        <a:rPr lang="en-US" b="1" dirty="0"/>
                        <a:t>8</a:t>
                      </a:r>
                    </a:p>
                  </a:txBody>
                  <a:tcPr/>
                </a:tc>
                <a:tc>
                  <a:txBody>
                    <a:bodyPr/>
                    <a:lstStyle/>
                    <a:p>
                      <a:pPr algn="ctr"/>
                      <a:r>
                        <a:rPr lang="en-US" b="1" dirty="0"/>
                        <a:t>17</a:t>
                      </a:r>
                    </a:p>
                  </a:txBody>
                  <a:tcPr/>
                </a:tc>
                <a:tc>
                  <a:txBody>
                    <a:bodyPr/>
                    <a:lstStyle/>
                    <a:p>
                      <a:pPr algn="ctr"/>
                      <a:r>
                        <a:rPr lang="en-US" b="1" dirty="0"/>
                        <a:t>3</a:t>
                      </a:r>
                    </a:p>
                  </a:txBody>
                  <a:tcPr/>
                </a:tc>
                <a:extLst>
                  <a:ext uri="{0D108BD9-81ED-4DB2-BD59-A6C34878D82A}">
                    <a16:rowId xmlns:a16="http://schemas.microsoft.com/office/drawing/2014/main" val="3877278784"/>
                  </a:ext>
                </a:extLst>
              </a:tr>
              <a:tr h="394571">
                <a:tc>
                  <a:txBody>
                    <a:bodyPr/>
                    <a:lstStyle/>
                    <a:p>
                      <a:r>
                        <a:rPr lang="en-US" b="1" dirty="0"/>
                        <a:t>Skin Rash</a:t>
                      </a:r>
                    </a:p>
                  </a:txBody>
                  <a:tcPr/>
                </a:tc>
                <a:tc>
                  <a:txBody>
                    <a:bodyPr/>
                    <a:lstStyle/>
                    <a:p>
                      <a:pPr algn="ctr"/>
                      <a:r>
                        <a:rPr lang="en-US" b="1" dirty="0"/>
                        <a:t>3</a:t>
                      </a:r>
                    </a:p>
                  </a:txBody>
                  <a:tcPr/>
                </a:tc>
                <a:tc>
                  <a:txBody>
                    <a:bodyPr/>
                    <a:lstStyle/>
                    <a:p>
                      <a:pPr algn="ctr"/>
                      <a:r>
                        <a:rPr lang="en-US" b="1" dirty="0"/>
                        <a:t>13</a:t>
                      </a:r>
                    </a:p>
                  </a:txBody>
                  <a:tcPr/>
                </a:tc>
                <a:tc>
                  <a:txBody>
                    <a:bodyPr/>
                    <a:lstStyle/>
                    <a:p>
                      <a:pPr algn="ctr"/>
                      <a:r>
                        <a:rPr lang="en-US" b="1" dirty="0"/>
                        <a:t>2</a:t>
                      </a:r>
                    </a:p>
                  </a:txBody>
                  <a:tcPr/>
                </a:tc>
                <a:extLst>
                  <a:ext uri="{0D108BD9-81ED-4DB2-BD59-A6C34878D82A}">
                    <a16:rowId xmlns:a16="http://schemas.microsoft.com/office/drawing/2014/main" val="2175404112"/>
                  </a:ext>
                </a:extLst>
              </a:tr>
              <a:tr h="394571">
                <a:tc>
                  <a:txBody>
                    <a:bodyPr/>
                    <a:lstStyle/>
                    <a:p>
                      <a:r>
                        <a:rPr lang="en-US" b="1" dirty="0"/>
                        <a:t>Nose Bleeds</a:t>
                      </a:r>
                    </a:p>
                  </a:txBody>
                  <a:tcPr/>
                </a:tc>
                <a:tc>
                  <a:txBody>
                    <a:bodyPr/>
                    <a:lstStyle/>
                    <a:p>
                      <a:pPr algn="ctr"/>
                      <a:r>
                        <a:rPr lang="en-US" b="1" dirty="0"/>
                        <a:t>4</a:t>
                      </a:r>
                    </a:p>
                  </a:txBody>
                  <a:tcPr/>
                </a:tc>
                <a:tc>
                  <a:txBody>
                    <a:bodyPr/>
                    <a:lstStyle/>
                    <a:p>
                      <a:pPr algn="ctr"/>
                      <a:r>
                        <a:rPr lang="en-US" b="1" dirty="0"/>
                        <a:t>10</a:t>
                      </a:r>
                    </a:p>
                  </a:txBody>
                  <a:tcPr/>
                </a:tc>
                <a:tc>
                  <a:txBody>
                    <a:bodyPr/>
                    <a:lstStyle/>
                    <a:p>
                      <a:pPr algn="ctr"/>
                      <a:r>
                        <a:rPr lang="en-US" b="1" dirty="0"/>
                        <a:t>2</a:t>
                      </a:r>
                    </a:p>
                  </a:txBody>
                  <a:tcPr/>
                </a:tc>
                <a:extLst>
                  <a:ext uri="{0D108BD9-81ED-4DB2-BD59-A6C34878D82A}">
                    <a16:rowId xmlns:a16="http://schemas.microsoft.com/office/drawing/2014/main" val="3613166868"/>
                  </a:ext>
                </a:extLst>
              </a:tr>
            </a:tbl>
          </a:graphicData>
        </a:graphic>
      </p:graphicFrame>
    </p:spTree>
    <p:extLst>
      <p:ext uri="{BB962C8B-B14F-4D97-AF65-F5344CB8AC3E}">
        <p14:creationId xmlns:p14="http://schemas.microsoft.com/office/powerpoint/2010/main" val="3555017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9B2C02F-46A7-31FC-244B-A648508A26B3}"/>
              </a:ext>
            </a:extLst>
          </p:cNvPr>
          <p:cNvSpPr>
            <a:spLocks noGrp="1"/>
          </p:cNvSpPr>
          <p:nvPr>
            <p:ph type="title"/>
          </p:nvPr>
        </p:nvSpPr>
        <p:spPr/>
        <p:txBody>
          <a:bodyPr/>
          <a:lstStyle/>
          <a:p>
            <a:pPr algn="ctr"/>
            <a:r>
              <a:rPr lang="en-US" b="1" dirty="0"/>
              <a:t>Odor Reports</a:t>
            </a:r>
          </a:p>
        </p:txBody>
      </p:sp>
      <p:sp>
        <p:nvSpPr>
          <p:cNvPr id="5" name="Content Placeholder 4">
            <a:extLst>
              <a:ext uri="{FF2B5EF4-FFF2-40B4-BE49-F238E27FC236}">
                <a16:creationId xmlns:a16="http://schemas.microsoft.com/office/drawing/2014/main" id="{01F16F2B-1E83-F7A8-5946-9AEC34524FD8}"/>
              </a:ext>
            </a:extLst>
          </p:cNvPr>
          <p:cNvSpPr>
            <a:spLocks noGrp="1"/>
          </p:cNvSpPr>
          <p:nvPr>
            <p:ph sz="half" idx="2"/>
          </p:nvPr>
        </p:nvSpPr>
        <p:spPr>
          <a:xfrm>
            <a:off x="2589212" y="1510748"/>
            <a:ext cx="4342893" cy="4392278"/>
          </a:xfrm>
        </p:spPr>
        <p:txBody>
          <a:bodyPr>
            <a:noAutofit/>
          </a:bodyPr>
          <a:lstStyle/>
          <a:p>
            <a:r>
              <a:rPr lang="en-US" sz="2000" dirty="0"/>
              <a:t>Rotten Eggs</a:t>
            </a:r>
          </a:p>
          <a:p>
            <a:r>
              <a:rPr lang="en-US" sz="2000" dirty="0"/>
              <a:t>Sulphur</a:t>
            </a:r>
          </a:p>
          <a:p>
            <a:r>
              <a:rPr lang="en-US" sz="2000" dirty="0"/>
              <a:t>Burnt Rubber</a:t>
            </a:r>
          </a:p>
          <a:p>
            <a:r>
              <a:rPr lang="en-US" sz="2000" dirty="0"/>
              <a:t>Gas</a:t>
            </a:r>
          </a:p>
          <a:p>
            <a:r>
              <a:rPr lang="en-US" sz="2000" dirty="0"/>
              <a:t>Benzene</a:t>
            </a:r>
          </a:p>
          <a:p>
            <a:r>
              <a:rPr lang="en-US" sz="2000" dirty="0"/>
              <a:t>Chemicals</a:t>
            </a:r>
          </a:p>
          <a:p>
            <a:r>
              <a:rPr lang="en-US" sz="2000" dirty="0"/>
              <a:t>Caustic Acid</a:t>
            </a:r>
          </a:p>
          <a:p>
            <a:r>
              <a:rPr lang="en-US" sz="2000" dirty="0"/>
              <a:t>Black Smoke Out of Stack</a:t>
            </a:r>
          </a:p>
          <a:p>
            <a:r>
              <a:rPr lang="en-US" sz="2000" dirty="0"/>
              <a:t>Refinery Siren Went Off</a:t>
            </a:r>
          </a:p>
          <a:p>
            <a:r>
              <a:rPr lang="en-US" sz="2000" dirty="0"/>
              <a:t>Very Smokey</a:t>
            </a:r>
          </a:p>
          <a:p>
            <a:r>
              <a:rPr lang="en-US" sz="2000" dirty="0"/>
              <a:t>Lots of Smoke</a:t>
            </a:r>
          </a:p>
        </p:txBody>
      </p:sp>
      <p:sp>
        <p:nvSpPr>
          <p:cNvPr id="8" name="Content Placeholder 7">
            <a:extLst>
              <a:ext uri="{FF2B5EF4-FFF2-40B4-BE49-F238E27FC236}">
                <a16:creationId xmlns:a16="http://schemas.microsoft.com/office/drawing/2014/main" id="{A074EE70-5DA3-EBE0-4A80-E5FE949A68D8}"/>
              </a:ext>
            </a:extLst>
          </p:cNvPr>
          <p:cNvSpPr>
            <a:spLocks noGrp="1"/>
          </p:cNvSpPr>
          <p:nvPr>
            <p:ph sz="quarter" idx="4"/>
          </p:nvPr>
        </p:nvSpPr>
        <p:spPr>
          <a:xfrm>
            <a:off x="7166957" y="1507520"/>
            <a:ext cx="4338674" cy="4392278"/>
          </a:xfrm>
        </p:spPr>
        <p:txBody>
          <a:bodyPr>
            <a:normAutofit/>
          </a:bodyPr>
          <a:lstStyle/>
          <a:p>
            <a:r>
              <a:rPr lang="en-US" sz="2000" dirty="0"/>
              <a:t>Strong Smell &amp; Bad Taste</a:t>
            </a:r>
          </a:p>
          <a:p>
            <a:r>
              <a:rPr lang="en-US" sz="2000" dirty="0"/>
              <a:t>Horrible, Terrible Smell</a:t>
            </a:r>
          </a:p>
          <a:p>
            <a:r>
              <a:rPr lang="en-US" sz="2000" dirty="0"/>
              <a:t>Chlorine</a:t>
            </a:r>
          </a:p>
          <a:p>
            <a:r>
              <a:rPr lang="en-US" sz="2000" dirty="0"/>
              <a:t>Fog Burning</a:t>
            </a:r>
          </a:p>
          <a:p>
            <a:r>
              <a:rPr lang="en-US" sz="2000" dirty="0"/>
              <a:t>Very Putrid Smell</a:t>
            </a:r>
          </a:p>
          <a:p>
            <a:r>
              <a:rPr lang="en-US" sz="2000" dirty="0"/>
              <a:t>Strong Oil Spill Like Odor</a:t>
            </a:r>
          </a:p>
          <a:p>
            <a:r>
              <a:rPr lang="en-US" sz="2000" dirty="0"/>
              <a:t>Old Oil in Ditch</a:t>
            </a:r>
          </a:p>
          <a:p>
            <a:r>
              <a:rPr lang="en-US" sz="2000" dirty="0"/>
              <a:t>Garlic Odor and Doke Dust</a:t>
            </a:r>
          </a:p>
          <a:p>
            <a:r>
              <a:rPr lang="en-US" sz="2000" dirty="0"/>
              <a:t>Paint Odor, Very Strong</a:t>
            </a:r>
          </a:p>
          <a:p>
            <a:r>
              <a:rPr lang="en-US" sz="2000" dirty="0"/>
              <a:t>Acid Smell</a:t>
            </a:r>
          </a:p>
        </p:txBody>
      </p:sp>
      <p:sp>
        <p:nvSpPr>
          <p:cNvPr id="4" name="Slide Number Placeholder 3">
            <a:extLst>
              <a:ext uri="{FF2B5EF4-FFF2-40B4-BE49-F238E27FC236}">
                <a16:creationId xmlns:a16="http://schemas.microsoft.com/office/drawing/2014/main" id="{9827D540-15BD-44A2-86CA-C9019F7B256E}"/>
              </a:ext>
            </a:extLst>
          </p:cNvPr>
          <p:cNvSpPr>
            <a:spLocks noGrp="1"/>
          </p:cNvSpPr>
          <p:nvPr>
            <p:ph type="sldNum" sz="quarter" idx="12"/>
          </p:nvPr>
        </p:nvSpPr>
        <p:spPr/>
        <p:txBody>
          <a:bodyPr/>
          <a:lstStyle/>
          <a:p>
            <a:fld id="{8BFF973E-D76A-4B6A-A137-FC2C22EFC387}" type="slidenum">
              <a:rPr lang="en-US" smtClean="0"/>
              <a:t>22</a:t>
            </a:fld>
            <a:endParaRPr lang="en-US" dirty="0"/>
          </a:p>
        </p:txBody>
      </p:sp>
    </p:spTree>
    <p:extLst>
      <p:ext uri="{BB962C8B-B14F-4D97-AF65-F5344CB8AC3E}">
        <p14:creationId xmlns:p14="http://schemas.microsoft.com/office/powerpoint/2010/main" val="2997262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358888" y="306333"/>
            <a:ext cx="9142012" cy="1280890"/>
          </a:xfrm>
        </p:spPr>
        <p:txBody>
          <a:bodyPr>
            <a:noAutofit/>
          </a:bodyPr>
          <a:lstStyle/>
          <a:p>
            <a:pPr marL="0" marR="0" algn="ctr">
              <a:lnSpc>
                <a:spcPct val="107000"/>
              </a:lnSpc>
              <a:spcBef>
                <a:spcPts val="0"/>
              </a:spcBef>
              <a:spcAft>
                <a:spcPts val="800"/>
              </a:spcAft>
            </a:pPr>
            <a:r>
              <a:rPr lang="en-US" b="1" kern="100" dirty="0">
                <a:effectLst/>
                <a:latin typeface="Arial" panose="020B0604020202020204" pitchFamily="34" charset="0"/>
                <a:ea typeface="Calibri" panose="020F0502020204030204" pitchFamily="34" charset="0"/>
                <a:cs typeface="Times New Roman" panose="02020603050405020304" pitchFamily="18" charset="0"/>
              </a:rPr>
              <a:t>Upset/Maintenance Conditions Reported to TNRCC of Major Companies</a:t>
            </a:r>
            <a:endParaRPr lang="en-US"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23</a:t>
            </a:fld>
            <a:endParaRPr lang="en-US" dirty="0"/>
          </a:p>
        </p:txBody>
      </p:sp>
      <p:graphicFrame>
        <p:nvGraphicFramePr>
          <p:cNvPr id="4" name="Table 3">
            <a:extLst>
              <a:ext uri="{FF2B5EF4-FFF2-40B4-BE49-F238E27FC236}">
                <a16:creationId xmlns:a16="http://schemas.microsoft.com/office/drawing/2014/main" id="{3BF1D9EC-FF93-B758-2A81-E93AF66227EE}"/>
              </a:ext>
            </a:extLst>
          </p:cNvPr>
          <p:cNvGraphicFramePr>
            <a:graphicFrameLocks noGrp="1"/>
          </p:cNvGraphicFramePr>
          <p:nvPr>
            <p:extLst>
              <p:ext uri="{D42A27DB-BD31-4B8C-83A1-F6EECF244321}">
                <p14:modId xmlns:p14="http://schemas.microsoft.com/office/powerpoint/2010/main" val="4215606246"/>
              </p:ext>
            </p:extLst>
          </p:nvPr>
        </p:nvGraphicFramePr>
        <p:xfrm>
          <a:off x="2449665" y="2024268"/>
          <a:ext cx="9051235" cy="4160198"/>
        </p:xfrm>
        <a:graphic>
          <a:graphicData uri="http://schemas.openxmlformats.org/drawingml/2006/table">
            <a:tbl>
              <a:tblPr firstRow="1" bandRow="1">
                <a:tableStyleId>{5C22544A-7EE6-4342-B048-85BDC9FD1C3A}</a:tableStyleId>
              </a:tblPr>
              <a:tblGrid>
                <a:gridCol w="2393233">
                  <a:extLst>
                    <a:ext uri="{9D8B030D-6E8A-4147-A177-3AD203B41FA5}">
                      <a16:colId xmlns:a16="http://schemas.microsoft.com/office/drawing/2014/main" val="4601806"/>
                    </a:ext>
                  </a:extLst>
                </a:gridCol>
                <a:gridCol w="2032000">
                  <a:extLst>
                    <a:ext uri="{9D8B030D-6E8A-4147-A177-3AD203B41FA5}">
                      <a16:colId xmlns:a16="http://schemas.microsoft.com/office/drawing/2014/main" val="1642297470"/>
                    </a:ext>
                  </a:extLst>
                </a:gridCol>
                <a:gridCol w="2187602">
                  <a:extLst>
                    <a:ext uri="{9D8B030D-6E8A-4147-A177-3AD203B41FA5}">
                      <a16:colId xmlns:a16="http://schemas.microsoft.com/office/drawing/2014/main" val="501411077"/>
                    </a:ext>
                  </a:extLst>
                </a:gridCol>
                <a:gridCol w="2438400">
                  <a:extLst>
                    <a:ext uri="{9D8B030D-6E8A-4147-A177-3AD203B41FA5}">
                      <a16:colId xmlns:a16="http://schemas.microsoft.com/office/drawing/2014/main" val="725081934"/>
                    </a:ext>
                  </a:extLst>
                </a:gridCol>
              </a:tblGrid>
              <a:tr h="940719">
                <a:tc>
                  <a:txBody>
                    <a:bodyPr/>
                    <a:lstStyle/>
                    <a:p>
                      <a:pPr algn="ctr"/>
                      <a:r>
                        <a:rPr lang="en-US" sz="2400" dirty="0"/>
                        <a:t>Company</a:t>
                      </a:r>
                    </a:p>
                  </a:txBody>
                  <a:tcPr/>
                </a:tc>
                <a:tc>
                  <a:txBody>
                    <a:bodyPr/>
                    <a:lstStyle/>
                    <a:p>
                      <a:pPr algn="ctr"/>
                      <a:r>
                        <a:rPr lang="en-US" sz="2400" dirty="0"/>
                        <a:t>TNRCC Notifications</a:t>
                      </a:r>
                    </a:p>
                  </a:txBody>
                  <a:tcPr/>
                </a:tc>
                <a:tc>
                  <a:txBody>
                    <a:bodyPr/>
                    <a:lstStyle/>
                    <a:p>
                      <a:pPr algn="ctr"/>
                      <a:r>
                        <a:rPr lang="en-US" sz="2400" dirty="0"/>
                        <a:t>Dates In  January 2000</a:t>
                      </a:r>
                    </a:p>
                  </a:txBody>
                  <a:tcPr/>
                </a:tc>
                <a:tc>
                  <a:txBody>
                    <a:bodyPr/>
                    <a:lstStyle/>
                    <a:p>
                      <a:pPr algn="ctr"/>
                      <a:r>
                        <a:rPr lang="en-US" sz="2400" dirty="0"/>
                        <a:t>Dates in February 2000</a:t>
                      </a:r>
                    </a:p>
                  </a:txBody>
                  <a:tcPr/>
                </a:tc>
                <a:extLst>
                  <a:ext uri="{0D108BD9-81ED-4DB2-BD59-A6C34878D82A}">
                    <a16:rowId xmlns:a16="http://schemas.microsoft.com/office/drawing/2014/main" val="4283022714"/>
                  </a:ext>
                </a:extLst>
              </a:tr>
              <a:tr h="545020">
                <a:tc>
                  <a:txBody>
                    <a:bodyPr/>
                    <a:lstStyle/>
                    <a:p>
                      <a:r>
                        <a:rPr lang="en-US" sz="2400" b="1" dirty="0"/>
                        <a:t>Clark Refining</a:t>
                      </a:r>
                    </a:p>
                  </a:txBody>
                  <a:tcPr/>
                </a:tc>
                <a:tc>
                  <a:txBody>
                    <a:bodyPr/>
                    <a:lstStyle/>
                    <a:p>
                      <a:pPr algn="ctr"/>
                      <a:r>
                        <a:rPr lang="en-US" sz="2400" b="1" dirty="0"/>
                        <a:t>6</a:t>
                      </a:r>
                    </a:p>
                  </a:txBody>
                  <a:tcPr/>
                </a:tc>
                <a:tc>
                  <a:txBody>
                    <a:bodyPr/>
                    <a:lstStyle/>
                    <a:p>
                      <a:pPr algn="ctr"/>
                      <a:r>
                        <a:rPr lang="en-US" sz="2400" b="1" dirty="0"/>
                        <a:t>15</a:t>
                      </a:r>
                    </a:p>
                  </a:txBody>
                  <a:tcPr/>
                </a:tc>
                <a:tc>
                  <a:txBody>
                    <a:bodyPr/>
                    <a:lstStyle/>
                    <a:p>
                      <a:pPr algn="ctr"/>
                      <a:r>
                        <a:rPr lang="en-US" sz="2400" b="1" dirty="0"/>
                        <a:t>1</a:t>
                      </a:r>
                    </a:p>
                  </a:txBody>
                  <a:tcPr/>
                </a:tc>
                <a:extLst>
                  <a:ext uri="{0D108BD9-81ED-4DB2-BD59-A6C34878D82A}">
                    <a16:rowId xmlns:a16="http://schemas.microsoft.com/office/drawing/2014/main" val="799011942"/>
                  </a:ext>
                </a:extLst>
              </a:tr>
              <a:tr h="1022236">
                <a:tc>
                  <a:txBody>
                    <a:bodyPr/>
                    <a:lstStyle/>
                    <a:p>
                      <a:r>
                        <a:rPr lang="en-US" sz="2400" b="1" dirty="0"/>
                        <a:t>Huntsman Petrochemical Corp.</a:t>
                      </a:r>
                    </a:p>
                  </a:txBody>
                  <a:tcPr/>
                </a:tc>
                <a:tc>
                  <a:txBody>
                    <a:bodyPr/>
                    <a:lstStyle/>
                    <a:p>
                      <a:pPr algn="ctr">
                        <a:lnSpc>
                          <a:spcPct val="200000"/>
                        </a:lnSpc>
                        <a:spcBef>
                          <a:spcPts val="1200"/>
                        </a:spcBef>
                      </a:pPr>
                      <a:r>
                        <a:rPr lang="en-US" sz="2400" b="1" dirty="0"/>
                        <a:t>4</a:t>
                      </a:r>
                    </a:p>
                  </a:txBody>
                  <a:tcPr/>
                </a:tc>
                <a:tc>
                  <a:txBody>
                    <a:bodyPr/>
                    <a:lstStyle/>
                    <a:p>
                      <a:pPr algn="ctr">
                        <a:lnSpc>
                          <a:spcPct val="200000"/>
                        </a:lnSpc>
                        <a:spcBef>
                          <a:spcPts val="1200"/>
                        </a:spcBef>
                      </a:pPr>
                      <a:r>
                        <a:rPr lang="en-US" sz="2400" b="1" dirty="0"/>
                        <a:t>2</a:t>
                      </a:r>
                    </a:p>
                  </a:txBody>
                  <a:tcPr/>
                </a:tc>
                <a:tc>
                  <a:txBody>
                    <a:bodyPr/>
                    <a:lstStyle/>
                    <a:p>
                      <a:pPr algn="ctr">
                        <a:lnSpc>
                          <a:spcPct val="200000"/>
                        </a:lnSpc>
                        <a:spcBef>
                          <a:spcPts val="1200"/>
                        </a:spcBef>
                      </a:pPr>
                      <a:r>
                        <a:rPr lang="en-US" sz="2400" b="1" dirty="0"/>
                        <a:t>5</a:t>
                      </a:r>
                    </a:p>
                  </a:txBody>
                  <a:tcPr/>
                </a:tc>
                <a:extLst>
                  <a:ext uri="{0D108BD9-81ED-4DB2-BD59-A6C34878D82A}">
                    <a16:rowId xmlns:a16="http://schemas.microsoft.com/office/drawing/2014/main" val="2495981471"/>
                  </a:ext>
                </a:extLst>
              </a:tr>
              <a:tr h="940719">
                <a:tc>
                  <a:txBody>
                    <a:bodyPr/>
                    <a:lstStyle/>
                    <a:p>
                      <a:r>
                        <a:rPr lang="en-US" sz="2400" b="1" dirty="0"/>
                        <a:t>Motiva Enterprises</a:t>
                      </a:r>
                    </a:p>
                  </a:txBody>
                  <a:tcPr/>
                </a:tc>
                <a:tc>
                  <a:txBody>
                    <a:bodyPr/>
                    <a:lstStyle/>
                    <a:p>
                      <a:pPr algn="ctr">
                        <a:lnSpc>
                          <a:spcPct val="200000"/>
                        </a:lnSpc>
                      </a:pPr>
                      <a:r>
                        <a:rPr lang="en-US" sz="2400" b="1" dirty="0"/>
                        <a:t>13</a:t>
                      </a:r>
                    </a:p>
                  </a:txBody>
                  <a:tcPr/>
                </a:tc>
                <a:tc>
                  <a:txBody>
                    <a:bodyPr/>
                    <a:lstStyle/>
                    <a:p>
                      <a:pPr algn="ctr">
                        <a:lnSpc>
                          <a:spcPct val="200000"/>
                        </a:lnSpc>
                      </a:pPr>
                      <a:r>
                        <a:rPr lang="en-US" sz="2400" b="1" dirty="0"/>
                        <a:t>15</a:t>
                      </a:r>
                    </a:p>
                  </a:txBody>
                  <a:tcPr/>
                </a:tc>
                <a:tc>
                  <a:txBody>
                    <a:bodyPr/>
                    <a:lstStyle/>
                    <a:p>
                      <a:pPr algn="ctr">
                        <a:lnSpc>
                          <a:spcPct val="200000"/>
                        </a:lnSpc>
                      </a:pPr>
                      <a:r>
                        <a:rPr lang="en-US" sz="2400" b="1" dirty="0"/>
                        <a:t>20</a:t>
                      </a:r>
                    </a:p>
                  </a:txBody>
                  <a:tcPr/>
                </a:tc>
                <a:extLst>
                  <a:ext uri="{0D108BD9-81ED-4DB2-BD59-A6C34878D82A}">
                    <a16:rowId xmlns:a16="http://schemas.microsoft.com/office/drawing/2014/main" val="2664974449"/>
                  </a:ext>
                </a:extLst>
              </a:tr>
              <a:tr h="545020">
                <a:tc>
                  <a:txBody>
                    <a:bodyPr/>
                    <a:lstStyle/>
                    <a:p>
                      <a:r>
                        <a:rPr lang="en-US" sz="2400" b="1" dirty="0"/>
                        <a:t>Chevron</a:t>
                      </a:r>
                    </a:p>
                  </a:txBody>
                  <a:tcPr/>
                </a:tc>
                <a:tc>
                  <a:txBody>
                    <a:bodyPr/>
                    <a:lstStyle/>
                    <a:p>
                      <a:pPr algn="ctr"/>
                      <a:r>
                        <a:rPr lang="en-US" sz="2400" b="1" dirty="0"/>
                        <a:t>0</a:t>
                      </a:r>
                    </a:p>
                  </a:txBody>
                  <a:tcPr/>
                </a:tc>
                <a:tc>
                  <a:txBody>
                    <a:bodyPr/>
                    <a:lstStyle/>
                    <a:p>
                      <a:pPr algn="ctr"/>
                      <a:r>
                        <a:rPr lang="en-US" sz="2400" b="1" dirty="0"/>
                        <a:t>0</a:t>
                      </a:r>
                    </a:p>
                  </a:txBody>
                  <a:tcPr/>
                </a:tc>
                <a:tc>
                  <a:txBody>
                    <a:bodyPr/>
                    <a:lstStyle/>
                    <a:p>
                      <a:pPr algn="ctr"/>
                      <a:r>
                        <a:rPr lang="en-US" sz="2400" b="1" dirty="0"/>
                        <a:t>0</a:t>
                      </a:r>
                    </a:p>
                  </a:txBody>
                  <a:tcPr/>
                </a:tc>
                <a:extLst>
                  <a:ext uri="{0D108BD9-81ED-4DB2-BD59-A6C34878D82A}">
                    <a16:rowId xmlns:a16="http://schemas.microsoft.com/office/drawing/2014/main" val="3123829825"/>
                  </a:ext>
                </a:extLst>
              </a:tr>
            </a:tbl>
          </a:graphicData>
        </a:graphic>
      </p:graphicFrame>
    </p:spTree>
    <p:extLst>
      <p:ext uri="{BB962C8B-B14F-4D97-AF65-F5344CB8AC3E}">
        <p14:creationId xmlns:p14="http://schemas.microsoft.com/office/powerpoint/2010/main" val="3990250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463378" y="878649"/>
            <a:ext cx="8915400" cy="4836920"/>
          </a:xfrm>
        </p:spPr>
        <p:txBody>
          <a:bodyPr>
            <a:noAutofit/>
          </a:bodyPr>
          <a:lstStyle/>
          <a:p>
            <a:pPr marL="0" marR="0" indent="0">
              <a:lnSpc>
                <a:spcPct val="107000"/>
              </a:lnSpc>
              <a:spcBef>
                <a:spcPts val="0"/>
              </a:spcBef>
              <a:spcAft>
                <a:spcPts val="800"/>
              </a:spcAft>
              <a:buNone/>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Upset/Maintenance Conditions in January 2000 from Clark, Motiva and Huntsman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Hydrogen Sulfide, Sulfur Dioxide, Nitrogen Oxide, Carbon Monoxide, Particulates, Hydrocarbons, Benzene, Butadiene</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Upset/Maintenance Conditions in February 2000 from Clark, Motiva, Huntsman, Fina and Chemical Waste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Hydrogen Sulfide, Sulfur Dioxide, Nitrogen Oxide, Carbon Monoxide, Particulates, Hydrocarbons, Benzene, Fire Training Emissions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C1C48CC-FCD6-4AE0-A63B-89135259AB7D}"/>
              </a:ext>
            </a:extLst>
          </p:cNvPr>
          <p:cNvSpPr>
            <a:spLocks noGrp="1"/>
          </p:cNvSpPr>
          <p:nvPr>
            <p:ph type="sldNum" sz="quarter" idx="12"/>
          </p:nvPr>
        </p:nvSpPr>
        <p:spPr/>
        <p:txBody>
          <a:bodyPr/>
          <a:lstStyle/>
          <a:p>
            <a:fld id="{8BFF973E-D76A-4B6A-A137-FC2C22EFC387}" type="slidenum">
              <a:rPr lang="en-US" smtClean="0"/>
              <a:t>24</a:t>
            </a:fld>
            <a:endParaRPr lang="en-US" dirty="0"/>
          </a:p>
        </p:txBody>
      </p:sp>
    </p:spTree>
    <p:extLst>
      <p:ext uri="{BB962C8B-B14F-4D97-AF65-F5344CB8AC3E}">
        <p14:creationId xmlns:p14="http://schemas.microsoft.com/office/powerpoint/2010/main" val="3813942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Community of West Port Arthur, Texas</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805232"/>
            <a:ext cx="9423824" cy="377762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community of West Port Arthur is surrounded by petroleum refineries, petrochemical plants and marine loading facilities.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Two thirds of the days in January and February 2000, accidental releases, upset conditions and maintenance conditions released excess emissions into the air of West Port Arthur.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These chemicals were released by Clark Refinery, Motive Refinery and Huntsman Petrochemical.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Motiva Refinery had releases on 32 days with as many as four releases of multiple chemicals on a single day.  </a:t>
            </a:r>
            <a:endParaRPr lang="en-US" sz="2400"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25</a:t>
            </a:fld>
            <a:endParaRPr lang="en-US" dirty="0"/>
          </a:p>
        </p:txBody>
      </p:sp>
    </p:spTree>
    <p:extLst>
      <p:ext uri="{BB962C8B-B14F-4D97-AF65-F5344CB8AC3E}">
        <p14:creationId xmlns:p14="http://schemas.microsoft.com/office/powerpoint/2010/main" val="320685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Community of West Port Arthur, Texas</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540189"/>
            <a:ext cx="9423824" cy="377762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Clark Refinery had releases on 16 days with multiple chemicals being released each day.</a:t>
            </a:r>
          </a:p>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health of the community, as well as their quality of life was negatively impacted by the accidental releases.  </a:t>
            </a:r>
          </a:p>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Canister air samples, collected by the state agency as well as on behalf of community members, have demonstrated that the chemicals released during accidents and upsets have crossed the fence line and impacted the people in the residential areas as well as students in the schools.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400"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26</a:t>
            </a:fld>
            <a:endParaRPr lang="en-US" dirty="0"/>
          </a:p>
        </p:txBody>
      </p:sp>
    </p:spTree>
    <p:extLst>
      <p:ext uri="{BB962C8B-B14F-4D97-AF65-F5344CB8AC3E}">
        <p14:creationId xmlns:p14="http://schemas.microsoft.com/office/powerpoint/2010/main" val="487160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Community of West Port Arthur, Texas</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58722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 was serving on the EPA Common Sense Initiative, Petroleum Refinery workgroup., while working in Port Arthur.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 provided refinery representatives in the workgroup with the data accumulated on Port Arthur and the negative health impacts experienced by community members.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After presenting the information to the community members in Port Arthur, the community members had a better understanding of what was happening to them and their health.  </a:t>
            </a:r>
            <a:endParaRPr lang="en-US" sz="2400"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27</a:t>
            </a:fld>
            <a:endParaRPr lang="en-US" dirty="0"/>
          </a:p>
        </p:txBody>
      </p:sp>
    </p:spTree>
    <p:extLst>
      <p:ext uri="{BB962C8B-B14F-4D97-AF65-F5344CB8AC3E}">
        <p14:creationId xmlns:p14="http://schemas.microsoft.com/office/powerpoint/2010/main" val="3726258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Community of West Port Arthur, Texas</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293387" y="1341405"/>
            <a:ext cx="9423824" cy="4582315"/>
          </a:xfrm>
        </p:spPr>
        <p:txBody>
          <a:bodyPr>
            <a:noAutofit/>
          </a:bodyPr>
          <a:lstStyle/>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industry representatives in Port Arthur told the community: </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“Get Rid of Wilma!”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“Quit filling out and collecting the Odor and Symptom Logs!”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The industry representatives told the community members “We will give you playground equipment for your community if you do the two things listed above.”</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Note:  </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This work was performed by Wilma Subra of Subra Company at the request of EPA.</a:t>
            </a:r>
            <a:endParaRPr lang="en-US" sz="2400"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28</a:t>
            </a:fld>
            <a:endParaRPr lang="en-US" dirty="0"/>
          </a:p>
        </p:txBody>
      </p:sp>
    </p:spTree>
    <p:extLst>
      <p:ext uri="{BB962C8B-B14F-4D97-AF65-F5344CB8AC3E}">
        <p14:creationId xmlns:p14="http://schemas.microsoft.com/office/powerpoint/2010/main" val="105593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Community of West Port Arthur, Texas</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58722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Hilton Kelly of Community In Power and Development Association had not yet returned to Port Arthur and assumed the position of community leader.   </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addition, John Beard, Jr., Port Arthur Community Action Network was also not yet involved as a community leader in the Port Arthur area.</a:t>
            </a:r>
            <a:endParaRPr lang="en-US" sz="2400"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29</a:t>
            </a:fld>
            <a:endParaRPr lang="en-US" dirty="0"/>
          </a:p>
        </p:txBody>
      </p:sp>
    </p:spTree>
    <p:extLst>
      <p:ext uri="{BB962C8B-B14F-4D97-AF65-F5344CB8AC3E}">
        <p14:creationId xmlns:p14="http://schemas.microsoft.com/office/powerpoint/2010/main" val="227113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678264" y="954156"/>
            <a:ext cx="8915400" cy="6122504"/>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response to community member’s input, structure air sampling to document potential sources of toxic chemicals being released, specific chemicals being released, quantities, frequencies, causes of the release events, and associated health impacts corresponding to the chemicals being released into the air or into other environmental media.</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Consider establishing methods of timely air sampling in response to community member complaints.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Establish methods of timely providing community members with the results of the air sampling.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3</a:t>
            </a:fld>
            <a:endParaRPr lang="en-US" dirty="0"/>
          </a:p>
        </p:txBody>
      </p:sp>
    </p:spTree>
    <p:extLst>
      <p:ext uri="{BB962C8B-B14F-4D97-AF65-F5344CB8AC3E}">
        <p14:creationId xmlns:p14="http://schemas.microsoft.com/office/powerpoint/2010/main" val="3727355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In 2020, community members in Cherokee Subdivision in Pascagoula, Jacksons County, Mississippi complained that they were all very ill from being exposed to toxic chemicals from industrial facilities in their community. </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 met with the community and developed a health survey form for the community members living in Cherokee Subdivision and prepared a report on the results of the health survey.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30</a:t>
            </a:fld>
            <a:endParaRPr lang="en-US" dirty="0"/>
          </a:p>
        </p:txBody>
      </p:sp>
    </p:spTree>
    <p:extLst>
      <p:ext uri="{BB962C8B-B14F-4D97-AF65-F5344CB8AC3E}">
        <p14:creationId xmlns:p14="http://schemas.microsoft.com/office/powerpoint/2010/main" val="1698862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293387" y="134140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subdivision consisted of 150 homes, with 20 empty houses.  A total of 80 individuals were surveyed, 54% female, 44% male and 2% unidentified.  </a:t>
            </a:r>
          </a:p>
          <a:p>
            <a:pPr marL="0" marR="0">
              <a:lnSpc>
                <a:spcPct val="107000"/>
              </a:lnSpc>
              <a:spcBef>
                <a:spcPts val="0"/>
              </a:spcBef>
              <a:spcAft>
                <a:spcPts val="800"/>
              </a:spcAft>
            </a:pPr>
            <a:endParaRPr lang="en-US" sz="2400" kern="100" dirty="0">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Ages ranged from 3 to 80 years of age.  </a:t>
            </a:r>
          </a:p>
          <a:p>
            <a:pPr marL="0" marR="0">
              <a:lnSpc>
                <a:spcPct val="107000"/>
              </a:lnSpc>
              <a:spcBef>
                <a:spcPts val="0"/>
              </a:spcBef>
              <a:spcAft>
                <a:spcPts val="800"/>
              </a:spcAft>
            </a:pPr>
            <a:endParaRPr lang="en-US" sz="2400" kern="100" dirty="0">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community members lived at their current addresses for 6 months to 52 years.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31</a:t>
            </a:fld>
            <a:endParaRPr lang="en-US" dirty="0"/>
          </a:p>
        </p:txBody>
      </p:sp>
    </p:spTree>
    <p:extLst>
      <p:ext uri="{BB962C8B-B14F-4D97-AF65-F5344CB8AC3E}">
        <p14:creationId xmlns:p14="http://schemas.microsoft.com/office/powerpoint/2010/main" val="36307355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75144"/>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Of those surveyed, 85% never smoked.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Those that smoked, smoked from 0.5 to 1 pack of cigarettes per day and had smoked from 4 years to 31 years.</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occupations of those surveyed ranged from engineers, store clerks, health care workers to housewives.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Individuals surveyed consisted of 52.5% healthy and 47.5 % ill. </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32</a:t>
            </a:fld>
            <a:endParaRPr lang="en-US" dirty="0"/>
          </a:p>
        </p:txBody>
      </p:sp>
    </p:spTree>
    <p:extLst>
      <p:ext uri="{BB962C8B-B14F-4D97-AF65-F5344CB8AC3E}">
        <p14:creationId xmlns:p14="http://schemas.microsoft.com/office/powerpoint/2010/main" val="335336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94413"/>
            <a:ext cx="9423824" cy="4582315"/>
          </a:xfrm>
        </p:spPr>
        <p:txBody>
          <a:bodyPr>
            <a:noAutofit/>
          </a:bodyPr>
          <a:lstStyle/>
          <a:p>
            <a:pPr>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Of the individuals surveyed 96% experienced odors, two to 30 days per month, averaging 22.6 days per month.</a:t>
            </a:r>
          </a:p>
          <a:p>
            <a:pPr>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Surveyed community members described the odors and reported their health impacts associated with the odors and health impacts not associated with odor incidents.</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Industrial sources of the odors were identified.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33</a:t>
            </a:fld>
            <a:endParaRPr lang="en-US" dirty="0"/>
          </a:p>
        </p:txBody>
      </p:sp>
    </p:spTree>
    <p:extLst>
      <p:ext uri="{BB962C8B-B14F-4D97-AF65-F5344CB8AC3E}">
        <p14:creationId xmlns:p14="http://schemas.microsoft.com/office/powerpoint/2010/main" val="4263521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293387" y="1341405"/>
            <a:ext cx="9423824" cy="4582315"/>
          </a:xfrm>
        </p:spPr>
        <p:txBody>
          <a:bodyPr>
            <a:noAutofit/>
          </a:bodyPr>
          <a:lstStyle/>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 total of large industrial facilities in the area associated with the odors consisted of:</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Chevron Pascagoula Refinery founded in 1963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First Chemical founded in 1967</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Ingalls Shipyard founded in 1938</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Mississippi Phosphate founded in the late 1950’s.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Signal Shipyard founded in 2003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VT Halter Marine founded in 2002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34</a:t>
            </a:fld>
            <a:endParaRPr lang="en-US" dirty="0"/>
          </a:p>
        </p:txBody>
      </p:sp>
    </p:spTree>
    <p:extLst>
      <p:ext uri="{BB962C8B-B14F-4D97-AF65-F5344CB8AC3E}">
        <p14:creationId xmlns:p14="http://schemas.microsoft.com/office/powerpoint/2010/main" val="26103133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Chemicals from the industrial facilities were based on Toxic Release Inventories and air permits.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Community members identified the chemicals associated with the odors/incidents.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acute and chronic health impacts were developed for each chemical.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 total of 70 toxic chemicals (organic, inorganic and heavy metal) were released by the industrial facilities.  </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35</a:t>
            </a:fld>
            <a:endParaRPr lang="en-US" dirty="0"/>
          </a:p>
        </p:txBody>
      </p:sp>
    </p:spTree>
    <p:extLst>
      <p:ext uri="{BB962C8B-B14F-4D97-AF65-F5344CB8AC3E}">
        <p14:creationId xmlns:p14="http://schemas.microsoft.com/office/powerpoint/2010/main" val="3004208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Pascagoula, Mississippi Health Survey</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439160" y="158722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acute and chronic health impacts associated with the 70 toxic chemical materials matched the health impacts reported by the community members</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cumulative impacts to community members inhaling the chemicals released into the air, added to the negative health impacts experienced by the community members.</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acute (short term exposure) and chronic (long term exposure) health impacts associated with the 70 chemicals released by the industrial facilities into the air, match the health impacts reported by community members in the survey as a result of exposure to odor events.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36</a:t>
            </a:fld>
            <a:endParaRPr lang="en-US" dirty="0"/>
          </a:p>
        </p:txBody>
      </p:sp>
    </p:spTree>
    <p:extLst>
      <p:ext uri="{BB962C8B-B14F-4D97-AF65-F5344CB8AC3E}">
        <p14:creationId xmlns:p14="http://schemas.microsoft.com/office/powerpoint/2010/main" val="3119154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EPA Region 4</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439160" y="158722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EPA Region 4 reviewed the results of the Pascagoula Health Survey and then requested a survey be performed on the industrial facilities releasing the toxic chemicals in the Pascagoula area.</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EPA Region 4 in Atlanta granted the state of Mississippi $500,000 to conduct air monitoring in the Pascagoula area.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37</a:t>
            </a:fld>
            <a:endParaRPr lang="en-US" dirty="0"/>
          </a:p>
        </p:txBody>
      </p:sp>
    </p:spTree>
    <p:extLst>
      <p:ext uri="{BB962C8B-B14F-4D97-AF65-F5344CB8AC3E}">
        <p14:creationId xmlns:p14="http://schemas.microsoft.com/office/powerpoint/2010/main" val="2505048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GMAP</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473926"/>
            <a:ext cx="9423824" cy="4582315"/>
          </a:xfrm>
        </p:spPr>
        <p:txBody>
          <a:bodyPr>
            <a:noAutofit/>
          </a:bodyPr>
          <a:lstStyle/>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Geospatial Measurement of Air Pollution (GMAP), a mobile air monitoring unit stationed in Colorado and a forward-looking infrared (FLIR) camera were used.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GMAP unit surveyed concentrations of Methane, Hydrogen Sulfide, Sulfur Dioxide, Volatile Organic Compounds and Benzene, Toluene, Ethylbenzene, m-Xylene, o-Xylene and p-Xylene.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GMAP van monitored around and inside the industrial facilities at First Chemical/Chemours, Chevron, VT Halter Marine, Ingalls Shipyard, Mississippi public roads surrounding the industrial locations and inside the industrial facilities.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38</a:t>
            </a:fld>
            <a:endParaRPr lang="en-US" dirty="0"/>
          </a:p>
        </p:txBody>
      </p:sp>
    </p:spTree>
    <p:extLst>
      <p:ext uri="{BB962C8B-B14F-4D97-AF65-F5344CB8AC3E}">
        <p14:creationId xmlns:p14="http://schemas.microsoft.com/office/powerpoint/2010/main" val="1947758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GMAP</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75144"/>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monitoring data provided critical information on the toxic chemicals being released by the industrial facilities and specific areas in the industrial facilities and onto facility property where the toxic chemicals were being released.</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analytical monitoring data was critical to achieving toxic chemicals reductions from specific areas of each industrial facility and redirections of the industrial facilities which assisted in reducing offsite chemical concentrations within the residential areas where community members were being negatively impacted.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39</a:t>
            </a:fld>
            <a:endParaRPr lang="en-US" dirty="0"/>
          </a:p>
        </p:txBody>
      </p:sp>
    </p:spTree>
    <p:extLst>
      <p:ext uri="{BB962C8B-B14F-4D97-AF65-F5344CB8AC3E}">
        <p14:creationId xmlns:p14="http://schemas.microsoft.com/office/powerpoint/2010/main" val="116053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665012" y="1205948"/>
            <a:ext cx="8915400" cy="6122504"/>
          </a:xfrm>
        </p:spPr>
        <p:txBody>
          <a:bodyPr>
            <a:noAutofit/>
          </a:bodyPr>
          <a:lstStyle/>
          <a:p>
            <a:pPr marL="0" marR="0">
              <a:lnSpc>
                <a:spcPct val="107000"/>
              </a:lnSpc>
              <a:spcBef>
                <a:spcPts val="0"/>
              </a:spcBef>
              <a:spcAft>
                <a:spcPts val="800"/>
              </a:spcAft>
            </a:pPr>
            <a:r>
              <a:rPr lang="en-US" sz="2600" kern="100" dirty="0">
                <a:effectLst/>
                <a:latin typeface="Arial" panose="020B0604020202020204" pitchFamily="34" charset="0"/>
                <a:ea typeface="Calibri" panose="020F0502020204030204" pitchFamily="34" charset="0"/>
                <a:cs typeface="Times New Roman" panose="02020603050405020304" pitchFamily="18" charset="0"/>
              </a:rPr>
              <a:t>Work with local and statewide regulatory agencies to provide information in a timely manner to community members being negatively impacted and to the sources of toxic emissions being released into the communities’ environments.</a:t>
            </a:r>
          </a:p>
          <a:p>
            <a:pPr marL="0" marR="0" indent="0">
              <a:lnSpc>
                <a:spcPct val="107000"/>
              </a:lnSpc>
              <a:spcBef>
                <a:spcPts val="0"/>
              </a:spcBef>
              <a:spcAft>
                <a:spcPts val="80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600" kern="100" dirty="0">
                <a:effectLst/>
                <a:latin typeface="Arial" panose="020B0604020202020204" pitchFamily="34" charset="0"/>
                <a:ea typeface="Calibri" panose="020F0502020204030204" pitchFamily="34" charset="0"/>
                <a:cs typeface="Times New Roman" panose="02020603050405020304" pitchFamily="18" charset="0"/>
              </a:rPr>
              <a:t>Make community members active participants in the process of air monitoring procedures and in evaluation and forward moving processes of information distribution.</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4</a:t>
            </a:fld>
            <a:endParaRPr lang="en-US" dirty="0"/>
          </a:p>
        </p:txBody>
      </p:sp>
    </p:spTree>
    <p:extLst>
      <p:ext uri="{BB962C8B-B14F-4D97-AF65-F5344CB8AC3E}">
        <p14:creationId xmlns:p14="http://schemas.microsoft.com/office/powerpoint/2010/main" val="3542996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Transit</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58722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As the GMAP (Geospatial Measurement of Air Pollution) mobile air monitoring unit headed back to Colorado, I received a call from the EPA Administrator of Region 6 (Dallas).</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He indicated the GMAP had two days remaining for mobile air monitoring before being due back in Colorado.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He requested my suggestions for two facilities on the route back to Colorado to spend two days performing air monitoring.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I suggested Mossville in Calcasieu Parish, Louisiana  and Clean Harbors in Central Louisiana in Grant Parish.</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40</a:t>
            </a:fld>
            <a:endParaRPr lang="en-US" dirty="0"/>
          </a:p>
        </p:txBody>
      </p:sp>
    </p:spTree>
    <p:extLst>
      <p:ext uri="{BB962C8B-B14F-4D97-AF65-F5344CB8AC3E}">
        <p14:creationId xmlns:p14="http://schemas.microsoft.com/office/powerpoint/2010/main" val="778943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Mossville, Calcasieu Parish, Louisiana</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75144"/>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Since 1998, ATSDR has conducted an Exposure Investigation of Dioxins in Mossville, Louisiana.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Mossville have an average level of dioxins that is 3 times higher than the average level of dioxins in the general U. S. population.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Dioxins are the most toxic chemicals known to science.</a:t>
            </a: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There is no safe level of dioxin compounds.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41</a:t>
            </a:fld>
            <a:endParaRPr lang="en-US" dirty="0"/>
          </a:p>
        </p:txBody>
      </p:sp>
    </p:spTree>
    <p:extLst>
      <p:ext uri="{BB962C8B-B14F-4D97-AF65-F5344CB8AC3E}">
        <p14:creationId xmlns:p14="http://schemas.microsoft.com/office/powerpoint/2010/main" val="21684646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Mossville, Calcasieu Parish, Louisiana</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75144"/>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Mossville is a historic, African American community founded in the 1790’s.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Mossville residents are surrounded by 14 toxic industrial facilities, several of which routinely release dioxins into the air, water and land.  </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There is a direct link between the dioxin compounds detected in the blood of Mossville residents and the dioxin compounds released into the environment by the Georgia Gulf industrial facility.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42</a:t>
            </a:fld>
            <a:endParaRPr lang="en-US" dirty="0"/>
          </a:p>
        </p:txBody>
      </p:sp>
    </p:spTree>
    <p:extLst>
      <p:ext uri="{BB962C8B-B14F-4D97-AF65-F5344CB8AC3E}">
        <p14:creationId xmlns:p14="http://schemas.microsoft.com/office/powerpoint/2010/main" val="1288416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Mossville, Calcasieu Parish, Louisiana</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75144"/>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Dioxin is also detected in household indoor dust, attic dust in the homes in Mossville, in the yard soil, fish, fruits, vegetables and nuts.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In addition, a host of toxic chemicals being released into the Mossville environment from the industrial facilities have contaminated the Mossville Environment with a large number of toxic volatile and semi-volatile organic compounds, heavy metals, Ethylene Oxide, toxic Vinyl Chloride.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When the GMAP monitored around the industrial facilities in Mossville and surrounding areas, leaking tanks were identified, toxic emissions from vents on storage tanks were pointed out, and industrial emissions being released from stacks and vents were identified.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43</a:t>
            </a:fld>
            <a:endParaRPr lang="en-US" dirty="0"/>
          </a:p>
        </p:txBody>
      </p:sp>
    </p:spTree>
    <p:extLst>
      <p:ext uri="{BB962C8B-B14F-4D97-AF65-F5344CB8AC3E}">
        <p14:creationId xmlns:p14="http://schemas.microsoft.com/office/powerpoint/2010/main" val="20224737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Mossville, Calcasieu Parish, Louisiana</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49877"/>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Ethylene Oxide is released into the air in Louisiana from 13 industrial facilities in five parishes.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I received a call from EPA concerning Ethylene Oxide emissions on August 21, 2018.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following day, August 22, 2018 EPA released the 2014 NATA Ethylene Oxide Information because it was of potential long term concern and it was on the federal list of carcinogens since 1985.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44</a:t>
            </a:fld>
            <a:endParaRPr lang="en-US" dirty="0"/>
          </a:p>
        </p:txBody>
      </p:sp>
    </p:spTree>
    <p:extLst>
      <p:ext uri="{BB962C8B-B14F-4D97-AF65-F5344CB8AC3E}">
        <p14:creationId xmlns:p14="http://schemas.microsoft.com/office/powerpoint/2010/main" val="27590442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Mossville, Calcasieu Parish, Louisiana</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8963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Together Louisiana and Texas have the top seven industrial facilities releasing the largest quantities of Ethylene Oxide into the air in the United States. </a:t>
            </a: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 </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United States has 118 industrial facilities releasing Ethylene Oxide into the air.</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Ethylene Oxide is manufactured from Ethylene and is used primarily as a chemical intermediate in the manufacturing of Ethylene Glycol.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45</a:t>
            </a:fld>
            <a:endParaRPr lang="en-US" dirty="0"/>
          </a:p>
        </p:txBody>
      </p:sp>
    </p:spTree>
    <p:extLst>
      <p:ext uri="{BB962C8B-B14F-4D97-AF65-F5344CB8AC3E}">
        <p14:creationId xmlns:p14="http://schemas.microsoft.com/office/powerpoint/2010/main" val="23140631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Health Impacts of Ethylene Oxide</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8963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Carcinogen in humans if inhaled.</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May be a teratogen (malformation of the embryo) in humans since it is a teratogen in animals.</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May damage developing fetus. </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May damage testes.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Long term exposure harms the brain and nervous system.</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46</a:t>
            </a:fld>
            <a:endParaRPr lang="en-US" dirty="0"/>
          </a:p>
        </p:txBody>
      </p:sp>
    </p:spTree>
    <p:extLst>
      <p:ext uri="{BB962C8B-B14F-4D97-AF65-F5344CB8AC3E}">
        <p14:creationId xmlns:p14="http://schemas.microsoft.com/office/powerpoint/2010/main" val="456435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Health Impacts of Ethylene Oxide</a:t>
            </a:r>
            <a:endParaRPr lang="en-US" dirty="0">
              <a:effectLst/>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D3BC5597-1197-F630-0070-5CFD57739248}"/>
              </a:ext>
            </a:extLst>
          </p:cNvPr>
          <p:cNvSpPr>
            <a:spLocks noGrp="1"/>
          </p:cNvSpPr>
          <p:nvPr>
            <p:ph type="body" idx="1"/>
          </p:nvPr>
        </p:nvSpPr>
        <p:spPr>
          <a:xfrm>
            <a:off x="2001078" y="1647493"/>
            <a:ext cx="10098157" cy="576262"/>
          </a:xfrm>
        </p:spPr>
        <p:txBody>
          <a:bodyPr/>
          <a:lstStyle/>
          <a:p>
            <a:r>
              <a:rPr lang="en-US" kern="100" dirty="0">
                <a:effectLst/>
                <a:latin typeface="Arial" panose="020B0604020202020204" pitchFamily="34" charset="0"/>
                <a:ea typeface="Calibri" panose="020F0502020204030204" pitchFamily="34" charset="0"/>
                <a:cs typeface="Times New Roman" panose="02020603050405020304" pitchFamily="18" charset="0"/>
              </a:rPr>
              <a:t> Louisiana has five of the 25 highest priority facilities identified by EPA.</a:t>
            </a:r>
            <a:endParaRPr lang="en-US" dirty="0"/>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47</a:t>
            </a:fld>
            <a:endParaRPr lang="en-US" dirty="0"/>
          </a:p>
        </p:txBody>
      </p:sp>
      <p:graphicFrame>
        <p:nvGraphicFramePr>
          <p:cNvPr id="10" name="Table 9">
            <a:extLst>
              <a:ext uri="{FF2B5EF4-FFF2-40B4-BE49-F238E27FC236}">
                <a16:creationId xmlns:a16="http://schemas.microsoft.com/office/drawing/2014/main" id="{75CA524D-251C-45E8-598B-97BD27A460C3}"/>
              </a:ext>
            </a:extLst>
          </p:cNvPr>
          <p:cNvGraphicFramePr>
            <a:graphicFrameLocks noGrp="1"/>
          </p:cNvGraphicFramePr>
          <p:nvPr>
            <p:extLst>
              <p:ext uri="{D42A27DB-BD31-4B8C-83A1-F6EECF244321}">
                <p14:modId xmlns:p14="http://schemas.microsoft.com/office/powerpoint/2010/main" val="3270612584"/>
              </p:ext>
            </p:extLst>
          </p:nvPr>
        </p:nvGraphicFramePr>
        <p:xfrm>
          <a:off x="2747617" y="2928383"/>
          <a:ext cx="8128000" cy="2743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882694067"/>
                    </a:ext>
                  </a:extLst>
                </a:gridCol>
                <a:gridCol w="4064000">
                  <a:extLst>
                    <a:ext uri="{9D8B030D-6E8A-4147-A177-3AD203B41FA5}">
                      <a16:colId xmlns:a16="http://schemas.microsoft.com/office/drawing/2014/main" val="2296596539"/>
                    </a:ext>
                  </a:extLst>
                </a:gridCol>
              </a:tblGrid>
              <a:tr h="370840">
                <a:tc>
                  <a:txBody>
                    <a:bodyPr/>
                    <a:lstStyle/>
                    <a:p>
                      <a:pPr algn="ctr"/>
                      <a:r>
                        <a:rPr lang="en-US" sz="2400" dirty="0"/>
                        <a:t>Company</a:t>
                      </a:r>
                    </a:p>
                  </a:txBody>
                  <a:tcPr/>
                </a:tc>
                <a:tc>
                  <a:txBody>
                    <a:bodyPr/>
                    <a:lstStyle/>
                    <a:p>
                      <a:pPr algn="ctr"/>
                      <a:r>
                        <a:rPr lang="en-US" sz="2400" dirty="0"/>
                        <a:t>Parish</a:t>
                      </a:r>
                    </a:p>
                  </a:txBody>
                  <a:tcPr/>
                </a:tc>
                <a:extLst>
                  <a:ext uri="{0D108BD9-81ED-4DB2-BD59-A6C34878D82A}">
                    <a16:rowId xmlns:a16="http://schemas.microsoft.com/office/drawing/2014/main" val="1969465183"/>
                  </a:ext>
                </a:extLst>
              </a:tr>
              <a:tr h="370840">
                <a:tc>
                  <a:txBody>
                    <a:bodyPr/>
                    <a:lstStyle/>
                    <a:p>
                      <a:r>
                        <a:rPr lang="en-US" sz="2400" dirty="0"/>
                        <a:t>Evonicks Materials </a:t>
                      </a:r>
                    </a:p>
                  </a:txBody>
                  <a:tcPr/>
                </a:tc>
                <a:tc>
                  <a:txBody>
                    <a:bodyPr/>
                    <a:lstStyle/>
                    <a:p>
                      <a:r>
                        <a:rPr lang="en-US" sz="2400" dirty="0"/>
                        <a:t>St. John the Baptist Parish</a:t>
                      </a:r>
                    </a:p>
                  </a:txBody>
                  <a:tcPr/>
                </a:tc>
                <a:extLst>
                  <a:ext uri="{0D108BD9-81ED-4DB2-BD59-A6C34878D82A}">
                    <a16:rowId xmlns:a16="http://schemas.microsoft.com/office/drawing/2014/main" val="1745991317"/>
                  </a:ext>
                </a:extLst>
              </a:tr>
              <a:tr h="370840">
                <a:tc>
                  <a:txBody>
                    <a:bodyPr/>
                    <a:lstStyle/>
                    <a:p>
                      <a:r>
                        <a:rPr lang="en-US" sz="2400" dirty="0"/>
                        <a:t>Union Carbide</a:t>
                      </a:r>
                    </a:p>
                  </a:txBody>
                  <a:tcPr/>
                </a:tc>
                <a:tc>
                  <a:txBody>
                    <a:bodyPr/>
                    <a:lstStyle/>
                    <a:p>
                      <a:r>
                        <a:rPr lang="en-US" sz="2400" dirty="0"/>
                        <a:t>St. Charles Parish</a:t>
                      </a:r>
                    </a:p>
                  </a:txBody>
                  <a:tcPr/>
                </a:tc>
                <a:extLst>
                  <a:ext uri="{0D108BD9-81ED-4DB2-BD59-A6C34878D82A}">
                    <a16:rowId xmlns:a16="http://schemas.microsoft.com/office/drawing/2014/main" val="3405266183"/>
                  </a:ext>
                </a:extLst>
              </a:tr>
              <a:tr h="370840">
                <a:tc>
                  <a:txBody>
                    <a:bodyPr/>
                    <a:lstStyle/>
                    <a:p>
                      <a:r>
                        <a:rPr lang="en-US" sz="2400" dirty="0"/>
                        <a:t>BCP Ingredients</a:t>
                      </a:r>
                    </a:p>
                  </a:txBody>
                  <a:tcPr/>
                </a:tc>
                <a:tc>
                  <a:txBody>
                    <a:bodyPr/>
                    <a:lstStyle/>
                    <a:p>
                      <a:r>
                        <a:rPr lang="en-US" sz="2400" dirty="0"/>
                        <a:t>Iberville Parish</a:t>
                      </a:r>
                    </a:p>
                  </a:txBody>
                  <a:tcPr/>
                </a:tc>
                <a:extLst>
                  <a:ext uri="{0D108BD9-81ED-4DB2-BD59-A6C34878D82A}">
                    <a16:rowId xmlns:a16="http://schemas.microsoft.com/office/drawing/2014/main" val="1313639764"/>
                  </a:ext>
                </a:extLst>
              </a:tr>
              <a:tr h="370840">
                <a:tc>
                  <a:txBody>
                    <a:bodyPr/>
                    <a:lstStyle/>
                    <a:p>
                      <a:r>
                        <a:rPr lang="en-US" sz="2400" dirty="0"/>
                        <a:t>Taminco</a:t>
                      </a:r>
                    </a:p>
                  </a:txBody>
                  <a:tcPr/>
                </a:tc>
                <a:tc>
                  <a:txBody>
                    <a:bodyPr/>
                    <a:lstStyle/>
                    <a:p>
                      <a:r>
                        <a:rPr lang="en-US" sz="2400" dirty="0"/>
                        <a:t>Iberville Parish</a:t>
                      </a:r>
                    </a:p>
                  </a:txBody>
                  <a:tcPr/>
                </a:tc>
                <a:extLst>
                  <a:ext uri="{0D108BD9-81ED-4DB2-BD59-A6C34878D82A}">
                    <a16:rowId xmlns:a16="http://schemas.microsoft.com/office/drawing/2014/main" val="1812604650"/>
                  </a:ext>
                </a:extLst>
              </a:tr>
              <a:tr h="370840">
                <a:tc>
                  <a:txBody>
                    <a:bodyPr/>
                    <a:lstStyle/>
                    <a:p>
                      <a:r>
                        <a:rPr lang="en-US" sz="2400" dirty="0"/>
                        <a:t>Sasol Chemicals</a:t>
                      </a:r>
                    </a:p>
                  </a:txBody>
                  <a:tcPr/>
                </a:tc>
                <a:tc>
                  <a:txBody>
                    <a:bodyPr/>
                    <a:lstStyle/>
                    <a:p>
                      <a:r>
                        <a:rPr lang="en-US" sz="2400" dirty="0"/>
                        <a:t>Calcasieu Parish</a:t>
                      </a:r>
                    </a:p>
                  </a:txBody>
                  <a:tcPr/>
                </a:tc>
                <a:extLst>
                  <a:ext uri="{0D108BD9-81ED-4DB2-BD59-A6C34878D82A}">
                    <a16:rowId xmlns:a16="http://schemas.microsoft.com/office/drawing/2014/main" val="3903799140"/>
                  </a:ext>
                </a:extLst>
              </a:tr>
            </a:tbl>
          </a:graphicData>
        </a:graphic>
      </p:graphicFrame>
    </p:spTree>
    <p:extLst>
      <p:ext uri="{BB962C8B-B14F-4D97-AF65-F5344CB8AC3E}">
        <p14:creationId xmlns:p14="http://schemas.microsoft.com/office/powerpoint/2010/main" val="17660814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Clean Harbors Colfax, LLC</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8963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Clean Harbors Colfax, LLC operates an open burn/open detonation (OB/OD) facility which thermally treats reactive, energetic, explosive waste.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facility consists of: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20 square burn pads (6 feet by 6 feet)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10 storage magazines for storage of reactive and explosive waste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1 preparation building</a:t>
            </a:r>
          </a:p>
          <a:p>
            <a:pPr marL="571500" lvl="2" indent="0">
              <a:lnSpc>
                <a:spcPct val="107000"/>
              </a:lnSpc>
              <a:spcBef>
                <a:spcPts val="0"/>
              </a:spcBef>
              <a:spcAft>
                <a:spcPts val="80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Clean Harbors is the only commercial operation of OB/OD explosive, energetic and reactive waste in the US.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48</a:t>
            </a:fld>
            <a:endParaRPr lang="en-US" dirty="0"/>
          </a:p>
        </p:txBody>
      </p:sp>
    </p:spTree>
    <p:extLst>
      <p:ext uri="{BB962C8B-B14F-4D97-AF65-F5344CB8AC3E}">
        <p14:creationId xmlns:p14="http://schemas.microsoft.com/office/powerpoint/2010/main" val="30086299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Clean Harbors Colfax, LLC</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8963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It treats over 300 energetic/reactive waste streams in solid, sludge and liquid forms.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An emergency permit for treatment for hazardous waste was granted in June 1985.  </a:t>
            </a:r>
          </a:p>
          <a:p>
            <a:pPr marL="0" marR="0">
              <a:lnSpc>
                <a:spcPct val="107000"/>
              </a:lnSpc>
              <a:spcBef>
                <a:spcPts val="0"/>
              </a:spcBef>
              <a:spcAft>
                <a:spcPts val="800"/>
              </a:spcAft>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permit allowed open burning of explosives.</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Ammonium perchlorate was used as the oxygenation agent and 41,400 pounds per year was allowed.  </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49</a:t>
            </a:fld>
            <a:endParaRPr lang="en-US" dirty="0"/>
          </a:p>
        </p:txBody>
      </p:sp>
    </p:spTree>
    <p:extLst>
      <p:ext uri="{BB962C8B-B14F-4D97-AF65-F5344CB8AC3E}">
        <p14:creationId xmlns:p14="http://schemas.microsoft.com/office/powerpoint/2010/main" val="259213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Specific Locations of Community Air Monitoring and Results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85499" y="1756095"/>
            <a:ext cx="8915400" cy="4651748"/>
          </a:xfrm>
        </p:spPr>
        <p:txBody>
          <a:bodyPr>
            <a:noAutofit/>
          </a:bodyPr>
          <a:lstStyle/>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following locations and exposed, poisoned and resulting health impacts on community members, are examples of methods of engaging community members in the air monitoring process and working to address some of the problems.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Port Arthur, Texas</a:t>
            </a:r>
            <a:endParaRPr lang="en-US" sz="2400" b="1"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Odor and Symptom Logs, correlated health impacts with chemicals being released by industrial facilities in the areas around the residential areas and correlated with incident releases from industrial facilities in the community.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5</a:t>
            </a:fld>
            <a:endParaRPr lang="en-US" dirty="0"/>
          </a:p>
        </p:txBody>
      </p:sp>
    </p:spTree>
    <p:extLst>
      <p:ext uri="{BB962C8B-B14F-4D97-AF65-F5344CB8AC3E}">
        <p14:creationId xmlns:p14="http://schemas.microsoft.com/office/powerpoint/2010/main" val="2502220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Clean Harbors Colfax, LLC</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389633"/>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Emissions of ammonium perchlorate from the open burn/ Open detonation resulted in the majority of community members having thyroid problems.</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Perchlorate has contaminated the ground water, surface water, soi, sediment and air.</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 total of 2.2 million pounds of waste from the Camp Minden site was transferred to Clean Harbors and OB/OD.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50</a:t>
            </a:fld>
            <a:endParaRPr lang="en-US" dirty="0"/>
          </a:p>
        </p:txBody>
      </p:sp>
    </p:spTree>
    <p:extLst>
      <p:ext uri="{BB962C8B-B14F-4D97-AF65-F5344CB8AC3E}">
        <p14:creationId xmlns:p14="http://schemas.microsoft.com/office/powerpoint/2010/main" val="29058702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4" y="624110"/>
            <a:ext cx="8911687" cy="489073"/>
          </a:xfrm>
        </p:spPr>
        <p:txBody>
          <a:bodyPr>
            <a:noAutofit/>
          </a:bodyPr>
          <a:lstStyle/>
          <a:p>
            <a:pPr marL="0" marR="0" algn="ctr">
              <a:lnSpc>
                <a:spcPct val="107000"/>
              </a:lnSpc>
              <a:spcBef>
                <a:spcPts val="0"/>
              </a:spcBef>
              <a:spcAft>
                <a:spcPts val="800"/>
              </a:spcAft>
            </a:pPr>
            <a:r>
              <a:rPr lang="en-US" sz="2800" dirty="0">
                <a:effectLst/>
                <a:latin typeface="Arial" panose="020B0604020202020204" pitchFamily="34" charset="0"/>
                <a:ea typeface="Calibri" panose="020F0502020204030204" pitchFamily="34" charset="0"/>
              </a:rPr>
              <a:t>The types of waste allowed to be treated at the Clean Harbors Colfax facility are:</a:t>
            </a:r>
            <a:endParaRPr lang="en-US" sz="2800"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Aluminum Perchlorate</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Waste Ammonium Nitrate</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Ammunition</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Waste Articles</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Black Pow</a:t>
            </a:r>
            <a:r>
              <a:rPr lang="en-US" sz="2400" kern="100" dirty="0">
                <a:latin typeface="Arial" panose="020B0604020202020204" pitchFamily="34" charset="0"/>
                <a:ea typeface="Calibri" panose="020F0502020204030204" pitchFamily="34" charset="0"/>
                <a:cs typeface="Times New Roman" panose="02020603050405020304" pitchFamily="18" charset="0"/>
              </a:rPr>
              <a:t>der</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Boosters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9AB04376-4307-6A47-63FF-D87075851756}"/>
              </a:ext>
            </a:extLst>
          </p:cNvPr>
          <p:cNvSpPr>
            <a:spLocks noGrp="1"/>
          </p:cNvSpPr>
          <p:nvPr>
            <p:ph sz="half" idx="2"/>
          </p:nvPr>
        </p:nvSpPr>
        <p:spPr/>
        <p:txBody>
          <a:bodyPr>
            <a:normAutofit/>
          </a:bodyPr>
          <a:lstStyle/>
          <a:p>
            <a:r>
              <a:rPr lang="en-US" sz="2400" dirty="0"/>
              <a:t>Waste Cartridges</a:t>
            </a:r>
          </a:p>
          <a:p>
            <a:r>
              <a:rPr lang="en-US" sz="2400" dirty="0"/>
              <a:t>Waste DF-Reactive</a:t>
            </a:r>
          </a:p>
          <a:p>
            <a:r>
              <a:rPr lang="en-US" sz="2400" dirty="0"/>
              <a:t>Waste Charges</a:t>
            </a:r>
          </a:p>
          <a:p>
            <a:r>
              <a:rPr lang="en-US" sz="2400" dirty="0"/>
              <a:t>Waste Charges Shape</a:t>
            </a:r>
          </a:p>
          <a:p>
            <a:r>
              <a:rPr lang="en-US" sz="2400" dirty="0"/>
              <a:t>Waste Components</a:t>
            </a:r>
          </a:p>
          <a:p>
            <a:r>
              <a:rPr lang="en-US" sz="2400" dirty="0"/>
              <a:t>Waste Compressed Gas</a:t>
            </a:r>
          </a:p>
          <a:p>
            <a:r>
              <a:rPr lang="en-US" sz="2400" dirty="0"/>
              <a:t>Waste Cord</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51</a:t>
            </a:fld>
            <a:endParaRPr lang="en-US" dirty="0"/>
          </a:p>
        </p:txBody>
      </p:sp>
    </p:spTree>
    <p:extLst>
      <p:ext uri="{BB962C8B-B14F-4D97-AF65-F5344CB8AC3E}">
        <p14:creationId xmlns:p14="http://schemas.microsoft.com/office/powerpoint/2010/main" val="13017249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92924" y="624110"/>
            <a:ext cx="8911687" cy="489073"/>
          </a:xfrm>
        </p:spPr>
        <p:txBody>
          <a:bodyPr>
            <a:noAutofit/>
          </a:bodyPr>
          <a:lstStyle/>
          <a:p>
            <a:pPr marL="0" marR="0" algn="ctr">
              <a:lnSpc>
                <a:spcPct val="107000"/>
              </a:lnSpc>
              <a:spcBef>
                <a:spcPts val="0"/>
              </a:spcBef>
              <a:spcAft>
                <a:spcPts val="800"/>
              </a:spcAft>
            </a:pPr>
            <a:r>
              <a:rPr lang="en-US" sz="2800" dirty="0">
                <a:effectLst/>
                <a:latin typeface="Arial" panose="020B0604020202020204" pitchFamily="34" charset="0"/>
                <a:ea typeface="Calibri" panose="020F0502020204030204" pitchFamily="34" charset="0"/>
              </a:rPr>
              <a:t>The types of waste allowed to be treated at the Clean Harbors Colfax facility are (cont’d):</a:t>
            </a:r>
            <a:endParaRPr lang="en-US" sz="2800"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Cord Detonating, Flexible</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Waste Cutters Cable Explosive</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Waste Desensitized Electric</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Waste Desensitized Explosive</a:t>
            </a:r>
          </a:p>
          <a:p>
            <a:pPr marL="0" marR="0">
              <a:lnSpc>
                <a:spcPct val="107000"/>
              </a:lnSpc>
              <a:spcBef>
                <a:spcPts val="0"/>
              </a:spcBef>
              <a:spcAft>
                <a:spcPts val="800"/>
              </a:spcAft>
            </a:pPr>
            <a:r>
              <a:rPr lang="en-US" sz="2400" kern="100" dirty="0">
                <a:latin typeface="Arial" panose="020B0604020202020204" pitchFamily="34" charset="0"/>
                <a:ea typeface="Calibri" panose="020F0502020204030204" pitchFamily="34" charset="0"/>
                <a:cs typeface="Times New Roman" panose="02020603050405020304" pitchFamily="18" charset="0"/>
              </a:rPr>
              <a:t>Waste Detonators</a:t>
            </a:r>
          </a:p>
          <a:p>
            <a:pPr marL="0" marR="0">
              <a:lnSpc>
                <a:spcPct val="107000"/>
              </a:lnSpc>
              <a:spcBef>
                <a:spcPts val="0"/>
              </a:spcBef>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9AB04376-4307-6A47-63FF-D87075851756}"/>
              </a:ext>
            </a:extLst>
          </p:cNvPr>
          <p:cNvSpPr>
            <a:spLocks noGrp="1"/>
          </p:cNvSpPr>
          <p:nvPr>
            <p:ph sz="half" idx="2"/>
          </p:nvPr>
        </p:nvSpPr>
        <p:spPr>
          <a:xfrm>
            <a:off x="7190747" y="2126222"/>
            <a:ext cx="4313864" cy="4107668"/>
          </a:xfrm>
        </p:spPr>
        <p:txBody>
          <a:bodyPr>
            <a:normAutofit lnSpcReduction="10000"/>
          </a:bodyPr>
          <a:lstStyle/>
          <a:p>
            <a:r>
              <a:rPr lang="en-US" sz="2400" dirty="0"/>
              <a:t>Waste Detonators Assemblies</a:t>
            </a:r>
          </a:p>
          <a:p>
            <a:r>
              <a:rPr lang="en-US" sz="2400" dirty="0"/>
              <a:t>Waste Fire Extinguishers</a:t>
            </a:r>
          </a:p>
          <a:p>
            <a:r>
              <a:rPr lang="en-US" sz="2400" dirty="0"/>
              <a:t>Waste Fire Works</a:t>
            </a:r>
          </a:p>
          <a:p>
            <a:r>
              <a:rPr lang="en-US" sz="2400" dirty="0"/>
              <a:t>Waste Flares Aerial</a:t>
            </a:r>
          </a:p>
          <a:p>
            <a:r>
              <a:rPr lang="en-US" sz="2400" dirty="0"/>
              <a:t>Waste Flammable Solids</a:t>
            </a:r>
          </a:p>
          <a:p>
            <a:r>
              <a:rPr lang="en-US" sz="2400" dirty="0"/>
              <a:t>Waste Flammable Solids, Inorganic</a:t>
            </a:r>
          </a:p>
          <a:p>
            <a:r>
              <a:rPr lang="en-US" sz="2400" dirty="0"/>
              <a:t>Waste Fuses</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52</a:t>
            </a:fld>
            <a:endParaRPr lang="en-US" dirty="0"/>
          </a:p>
        </p:txBody>
      </p:sp>
    </p:spTree>
    <p:extLst>
      <p:ext uri="{BB962C8B-B14F-4D97-AF65-F5344CB8AC3E}">
        <p14:creationId xmlns:p14="http://schemas.microsoft.com/office/powerpoint/2010/main" val="6033682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GMAP Unit</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GMAP Mobil Air Monitoring Unit monitored the air emissions released via the OB/OD activities when the GMAP was in the area of the Clean Harbors facility.  </a:t>
            </a:r>
          </a:p>
          <a:p>
            <a:pPr marL="0" marR="0">
              <a:lnSpc>
                <a:spcPct val="107000"/>
              </a:lnSpc>
              <a:spcBef>
                <a:spcPts val="0"/>
              </a:spcBef>
              <a:spcAft>
                <a:spcPts val="800"/>
              </a:spcAft>
            </a:pPr>
            <a:endParaRPr lang="en-US" sz="2400" kern="100" dirty="0">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GMAP Mobil Air Monitoring Unit detected some toxic chemicals being released via the OB/OD activities and migrating off the site, into the area occupied by residents.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53</a:t>
            </a:fld>
            <a:endParaRPr lang="en-US" dirty="0"/>
          </a:p>
        </p:txBody>
      </p:sp>
    </p:spTree>
    <p:extLst>
      <p:ext uri="{BB962C8B-B14F-4D97-AF65-F5344CB8AC3E}">
        <p14:creationId xmlns:p14="http://schemas.microsoft.com/office/powerpoint/2010/main" val="23653277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GMAP Unit</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077075" y="1177598"/>
            <a:ext cx="9423824" cy="1843898"/>
          </a:xfrm>
        </p:spPr>
        <p:txBody>
          <a:bodyPr>
            <a:noAutofit/>
          </a:bodyPr>
          <a:lstStyle/>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Number of Dates in 2023 When Community Members Submitted Complaints to LA DEQ Single Point of Contact Relative to Negative Impacts Caused by Operations of the OB/OD Operations at the Clean Harbors Colfax OB/OD Facility</a:t>
            </a:r>
          </a:p>
          <a:p>
            <a:pPr marL="0" marR="0" indent="0">
              <a:lnSpc>
                <a:spcPct val="107000"/>
              </a:lnSpc>
              <a:spcBef>
                <a:spcPts val="0"/>
              </a:spcBef>
              <a:spcAft>
                <a:spcPts val="800"/>
              </a:spcAft>
              <a:buNone/>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54</a:t>
            </a:fld>
            <a:endParaRPr lang="en-US" dirty="0"/>
          </a:p>
        </p:txBody>
      </p:sp>
      <p:graphicFrame>
        <p:nvGraphicFramePr>
          <p:cNvPr id="4" name="Table 3">
            <a:extLst>
              <a:ext uri="{FF2B5EF4-FFF2-40B4-BE49-F238E27FC236}">
                <a16:creationId xmlns:a16="http://schemas.microsoft.com/office/drawing/2014/main" id="{E245D34E-37F9-8062-C798-6B84ACF26094}"/>
              </a:ext>
            </a:extLst>
          </p:cNvPr>
          <p:cNvGraphicFramePr>
            <a:graphicFrameLocks noGrp="1"/>
          </p:cNvGraphicFramePr>
          <p:nvPr>
            <p:extLst>
              <p:ext uri="{D42A27DB-BD31-4B8C-83A1-F6EECF244321}">
                <p14:modId xmlns:p14="http://schemas.microsoft.com/office/powerpoint/2010/main" val="2548816961"/>
              </p:ext>
            </p:extLst>
          </p:nvPr>
        </p:nvGraphicFramePr>
        <p:xfrm>
          <a:off x="3034746" y="3021496"/>
          <a:ext cx="7474227" cy="3566160"/>
        </p:xfrm>
        <a:graphic>
          <a:graphicData uri="http://schemas.openxmlformats.org/drawingml/2006/table">
            <a:tbl>
              <a:tblPr firstRow="1" bandRow="1">
                <a:tableStyleId>{ED083AE6-46FA-4A59-8FB0-9F97EB10719F}</a:tableStyleId>
              </a:tblPr>
              <a:tblGrid>
                <a:gridCol w="3097213">
                  <a:extLst>
                    <a:ext uri="{9D8B030D-6E8A-4147-A177-3AD203B41FA5}">
                      <a16:colId xmlns:a16="http://schemas.microsoft.com/office/drawing/2014/main" val="3433466552"/>
                    </a:ext>
                  </a:extLst>
                </a:gridCol>
                <a:gridCol w="4377014">
                  <a:extLst>
                    <a:ext uri="{9D8B030D-6E8A-4147-A177-3AD203B41FA5}">
                      <a16:colId xmlns:a16="http://schemas.microsoft.com/office/drawing/2014/main" val="1451798394"/>
                    </a:ext>
                  </a:extLst>
                </a:gridCol>
              </a:tblGrid>
              <a:tr h="370840">
                <a:tc>
                  <a:txBody>
                    <a:bodyPr/>
                    <a:lstStyle/>
                    <a:p>
                      <a:pPr algn="ctr"/>
                      <a:r>
                        <a:rPr lang="en-US" sz="2000" dirty="0"/>
                        <a:t>2023</a:t>
                      </a:r>
                    </a:p>
                  </a:txBody>
                  <a:tcPr/>
                </a:tc>
                <a:tc>
                  <a:txBody>
                    <a:bodyPr/>
                    <a:lstStyle/>
                    <a:p>
                      <a:pPr algn="ctr"/>
                      <a:r>
                        <a:rPr lang="en-US" sz="2000" dirty="0"/>
                        <a:t># of Dates Complaints Submitted</a:t>
                      </a:r>
                    </a:p>
                  </a:txBody>
                  <a:tcPr/>
                </a:tc>
                <a:extLst>
                  <a:ext uri="{0D108BD9-81ED-4DB2-BD59-A6C34878D82A}">
                    <a16:rowId xmlns:a16="http://schemas.microsoft.com/office/drawing/2014/main" val="3989554649"/>
                  </a:ext>
                </a:extLst>
              </a:tr>
              <a:tr h="370840">
                <a:tc>
                  <a:txBody>
                    <a:bodyPr/>
                    <a:lstStyle/>
                    <a:p>
                      <a:pPr algn="ctr"/>
                      <a:r>
                        <a:rPr lang="en-US" sz="2000" b="1" dirty="0"/>
                        <a:t>January</a:t>
                      </a:r>
                    </a:p>
                  </a:txBody>
                  <a:tcPr/>
                </a:tc>
                <a:tc>
                  <a:txBody>
                    <a:bodyPr/>
                    <a:lstStyle/>
                    <a:p>
                      <a:pPr algn="ctr"/>
                      <a:r>
                        <a:rPr lang="en-US" sz="2000" b="1" dirty="0"/>
                        <a:t>8</a:t>
                      </a:r>
                    </a:p>
                  </a:txBody>
                  <a:tcPr/>
                </a:tc>
                <a:extLst>
                  <a:ext uri="{0D108BD9-81ED-4DB2-BD59-A6C34878D82A}">
                    <a16:rowId xmlns:a16="http://schemas.microsoft.com/office/drawing/2014/main" val="1087791515"/>
                  </a:ext>
                </a:extLst>
              </a:tr>
              <a:tr h="370840">
                <a:tc>
                  <a:txBody>
                    <a:bodyPr/>
                    <a:lstStyle/>
                    <a:p>
                      <a:pPr algn="ctr"/>
                      <a:r>
                        <a:rPr lang="en-US" sz="2000" b="1" dirty="0"/>
                        <a:t>February</a:t>
                      </a:r>
                    </a:p>
                  </a:txBody>
                  <a:tcPr/>
                </a:tc>
                <a:tc>
                  <a:txBody>
                    <a:bodyPr/>
                    <a:lstStyle/>
                    <a:p>
                      <a:pPr algn="ctr"/>
                      <a:r>
                        <a:rPr lang="en-US" sz="2000" b="1" dirty="0"/>
                        <a:t>5</a:t>
                      </a:r>
                    </a:p>
                  </a:txBody>
                  <a:tcPr/>
                </a:tc>
                <a:extLst>
                  <a:ext uri="{0D108BD9-81ED-4DB2-BD59-A6C34878D82A}">
                    <a16:rowId xmlns:a16="http://schemas.microsoft.com/office/drawing/2014/main" val="2624606644"/>
                  </a:ext>
                </a:extLst>
              </a:tr>
              <a:tr h="370840">
                <a:tc>
                  <a:txBody>
                    <a:bodyPr/>
                    <a:lstStyle/>
                    <a:p>
                      <a:pPr algn="ctr"/>
                      <a:r>
                        <a:rPr lang="en-US" sz="2000" b="1" dirty="0"/>
                        <a:t>March</a:t>
                      </a:r>
                    </a:p>
                  </a:txBody>
                  <a:tcPr/>
                </a:tc>
                <a:tc>
                  <a:txBody>
                    <a:bodyPr/>
                    <a:lstStyle/>
                    <a:p>
                      <a:pPr algn="ctr"/>
                      <a:r>
                        <a:rPr lang="en-US" sz="2000" b="1" dirty="0"/>
                        <a:t>8</a:t>
                      </a:r>
                    </a:p>
                  </a:txBody>
                  <a:tcPr/>
                </a:tc>
                <a:extLst>
                  <a:ext uri="{0D108BD9-81ED-4DB2-BD59-A6C34878D82A}">
                    <a16:rowId xmlns:a16="http://schemas.microsoft.com/office/drawing/2014/main" val="3715439318"/>
                  </a:ext>
                </a:extLst>
              </a:tr>
              <a:tr h="370840">
                <a:tc>
                  <a:txBody>
                    <a:bodyPr/>
                    <a:lstStyle/>
                    <a:p>
                      <a:pPr algn="ctr"/>
                      <a:r>
                        <a:rPr lang="en-US" sz="2000" b="1" dirty="0"/>
                        <a:t>April</a:t>
                      </a:r>
                    </a:p>
                  </a:txBody>
                  <a:tcPr/>
                </a:tc>
                <a:tc>
                  <a:txBody>
                    <a:bodyPr/>
                    <a:lstStyle/>
                    <a:p>
                      <a:pPr algn="ctr"/>
                      <a:r>
                        <a:rPr lang="en-US" sz="2000" b="1" dirty="0"/>
                        <a:t>12</a:t>
                      </a:r>
                    </a:p>
                  </a:txBody>
                  <a:tcPr/>
                </a:tc>
                <a:extLst>
                  <a:ext uri="{0D108BD9-81ED-4DB2-BD59-A6C34878D82A}">
                    <a16:rowId xmlns:a16="http://schemas.microsoft.com/office/drawing/2014/main" val="2527028409"/>
                  </a:ext>
                </a:extLst>
              </a:tr>
              <a:tr h="370840">
                <a:tc>
                  <a:txBody>
                    <a:bodyPr/>
                    <a:lstStyle/>
                    <a:p>
                      <a:pPr algn="ctr"/>
                      <a:r>
                        <a:rPr lang="en-US" sz="2000" b="1" dirty="0"/>
                        <a:t>May</a:t>
                      </a:r>
                    </a:p>
                  </a:txBody>
                  <a:tcPr/>
                </a:tc>
                <a:tc>
                  <a:txBody>
                    <a:bodyPr/>
                    <a:lstStyle/>
                    <a:p>
                      <a:pPr algn="ctr"/>
                      <a:r>
                        <a:rPr lang="en-US" sz="2000" b="1" dirty="0"/>
                        <a:t>17</a:t>
                      </a:r>
                    </a:p>
                  </a:txBody>
                  <a:tcPr/>
                </a:tc>
                <a:extLst>
                  <a:ext uri="{0D108BD9-81ED-4DB2-BD59-A6C34878D82A}">
                    <a16:rowId xmlns:a16="http://schemas.microsoft.com/office/drawing/2014/main" val="2360419855"/>
                  </a:ext>
                </a:extLst>
              </a:tr>
              <a:tr h="370840">
                <a:tc>
                  <a:txBody>
                    <a:bodyPr/>
                    <a:lstStyle/>
                    <a:p>
                      <a:pPr algn="ctr"/>
                      <a:r>
                        <a:rPr lang="en-US" sz="2000" b="1" dirty="0"/>
                        <a:t>June</a:t>
                      </a:r>
                    </a:p>
                  </a:txBody>
                  <a:tcPr/>
                </a:tc>
                <a:tc>
                  <a:txBody>
                    <a:bodyPr/>
                    <a:lstStyle/>
                    <a:p>
                      <a:pPr algn="ctr"/>
                      <a:r>
                        <a:rPr lang="en-US" sz="2000" b="1" dirty="0"/>
                        <a:t>12</a:t>
                      </a:r>
                    </a:p>
                  </a:txBody>
                  <a:tcPr/>
                </a:tc>
                <a:extLst>
                  <a:ext uri="{0D108BD9-81ED-4DB2-BD59-A6C34878D82A}">
                    <a16:rowId xmlns:a16="http://schemas.microsoft.com/office/drawing/2014/main" val="155761672"/>
                  </a:ext>
                </a:extLst>
              </a:tr>
              <a:tr h="370840">
                <a:tc>
                  <a:txBody>
                    <a:bodyPr/>
                    <a:lstStyle/>
                    <a:p>
                      <a:pPr algn="ctr"/>
                      <a:r>
                        <a:rPr lang="en-US" sz="2000" b="1" dirty="0"/>
                        <a:t>July</a:t>
                      </a:r>
                    </a:p>
                  </a:txBody>
                  <a:tcPr/>
                </a:tc>
                <a:tc>
                  <a:txBody>
                    <a:bodyPr/>
                    <a:lstStyle/>
                    <a:p>
                      <a:pPr algn="ctr"/>
                      <a:r>
                        <a:rPr lang="en-US" sz="2000" b="1" dirty="0"/>
                        <a:t>14</a:t>
                      </a:r>
                    </a:p>
                  </a:txBody>
                  <a:tcPr/>
                </a:tc>
                <a:extLst>
                  <a:ext uri="{0D108BD9-81ED-4DB2-BD59-A6C34878D82A}">
                    <a16:rowId xmlns:a16="http://schemas.microsoft.com/office/drawing/2014/main" val="2855765020"/>
                  </a:ext>
                </a:extLst>
              </a:tr>
              <a:tr h="370840">
                <a:tc>
                  <a:txBody>
                    <a:bodyPr/>
                    <a:lstStyle/>
                    <a:p>
                      <a:pPr algn="ctr"/>
                      <a:r>
                        <a:rPr lang="en-US" sz="2000" b="1" dirty="0"/>
                        <a:t>August</a:t>
                      </a:r>
                    </a:p>
                  </a:txBody>
                  <a:tcPr/>
                </a:tc>
                <a:tc>
                  <a:txBody>
                    <a:bodyPr/>
                    <a:lstStyle/>
                    <a:p>
                      <a:pPr algn="ctr"/>
                      <a:r>
                        <a:rPr lang="en-US" sz="2000" b="1" dirty="0"/>
                        <a:t>5</a:t>
                      </a:r>
                    </a:p>
                  </a:txBody>
                  <a:tcPr/>
                </a:tc>
                <a:extLst>
                  <a:ext uri="{0D108BD9-81ED-4DB2-BD59-A6C34878D82A}">
                    <a16:rowId xmlns:a16="http://schemas.microsoft.com/office/drawing/2014/main" val="3753024848"/>
                  </a:ext>
                </a:extLst>
              </a:tr>
            </a:tbl>
          </a:graphicData>
        </a:graphic>
      </p:graphicFrame>
    </p:spTree>
    <p:extLst>
      <p:ext uri="{BB962C8B-B14F-4D97-AF65-F5344CB8AC3E}">
        <p14:creationId xmlns:p14="http://schemas.microsoft.com/office/powerpoint/2010/main" val="42524788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6333"/>
            <a:ext cx="8911687" cy="1280890"/>
          </a:xfrm>
        </p:spPr>
        <p:txBody>
          <a:bodyPr>
            <a:noAutofit/>
          </a:bodyPr>
          <a:lstStyle/>
          <a:p>
            <a:pPr marL="0" marR="0" algn="ctr">
              <a:lnSpc>
                <a:spcPct val="107000"/>
              </a:lnSpc>
              <a:spcBef>
                <a:spcPts val="0"/>
              </a:spcBef>
              <a:spcAft>
                <a:spcPts val="800"/>
              </a:spcAft>
            </a:pPr>
            <a:r>
              <a:rPr lang="en-US" b="1" dirty="0">
                <a:ea typeface="Calibri" panose="020F0502020204030204" pitchFamily="34" charset="0"/>
                <a:cs typeface="Times New Roman" panose="02020603050405020304" pitchFamily="18" charset="0"/>
              </a:rPr>
              <a:t>GMAP Unit</a:t>
            </a:r>
            <a:endParaRPr lang="en-US" dirty="0">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Burn Ban – Clean Harbors did not OB/OD from August 25, 2023 through October 31, 2023 due to the burn ban.</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Community complaints and burn logs data for November and December 2023 have not yet been uploaded onto the Clean Harbors Colfax Electronic Data Management System by LA DEQ.</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55</a:t>
            </a:fld>
            <a:endParaRPr lang="en-US" dirty="0"/>
          </a:p>
        </p:txBody>
      </p:sp>
    </p:spTree>
    <p:extLst>
      <p:ext uri="{BB962C8B-B14F-4D97-AF65-F5344CB8AC3E}">
        <p14:creationId xmlns:p14="http://schemas.microsoft.com/office/powerpoint/2010/main" val="37340943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Community Member Complaints to LA DEQ</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Times New Roman" panose="02020603050405020304" pitchFamily="18" charset="0"/>
              </a:rPr>
              <a:t>On all the dates community members submit complaints to LA DEQ Single Point of Contact concerning the operations of the Clean Harbors Colfax facility, the waste streams burned the entire day are obtained from the Clean Harbors Colfax facility by LA DEQ and placed by LA DEQ on the Electronic Data Management System (EDMS) under Agency Interest Number 32096.  </a:t>
            </a:r>
          </a:p>
          <a:p>
            <a:pPr marL="0" marR="0">
              <a:lnSpc>
                <a:spcPct val="107000"/>
              </a:lnSpc>
              <a:spcBef>
                <a:spcPts val="0"/>
              </a:spcBef>
              <a:spcAft>
                <a:spcPts val="800"/>
              </a:spcAft>
            </a:pPr>
            <a:r>
              <a:rPr lang="en-US" sz="2800" kern="100" dirty="0">
                <a:effectLst/>
                <a:latin typeface="Arial" panose="020B0604020202020204" pitchFamily="34" charset="0"/>
                <a:ea typeface="Calibri" panose="020F0502020204030204" pitchFamily="34" charset="0"/>
                <a:cs typeface="Times New Roman" panose="02020603050405020304" pitchFamily="18" charset="0"/>
              </a:rPr>
              <a:t>If a complaint is not filed, the burn logs data is not available for that date.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56</a:t>
            </a:fld>
            <a:endParaRPr lang="en-US" dirty="0"/>
          </a:p>
        </p:txBody>
      </p:sp>
    </p:spTree>
    <p:extLst>
      <p:ext uri="{BB962C8B-B14F-4D97-AF65-F5344CB8AC3E}">
        <p14:creationId xmlns:p14="http://schemas.microsoft.com/office/powerpoint/2010/main" val="1332593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582315"/>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Cultivando is grassroots, community driven Latinx Non-Profit organization located in Central City in the immediate area of the Suncor energy Refinery, in Colorado, near Denver.</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Ambient air monitoring has been performed in the immediate area where the Cultivando community members live, as well as other locations around the Suncor Refinery.</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results of the continuous ambient air monitoring are posted on an ongoing basis on the internet and are available for community members to observe the air quality in their immediate areas on an ongoing basis.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57</a:t>
            </a:fld>
            <a:endParaRPr lang="en-US" dirty="0"/>
          </a:p>
        </p:txBody>
      </p:sp>
    </p:spTree>
    <p:extLst>
      <p:ext uri="{BB962C8B-B14F-4D97-AF65-F5344CB8AC3E}">
        <p14:creationId xmlns:p14="http://schemas.microsoft.com/office/powerpoint/2010/main" val="4635692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81571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Alert levels were established for each of the following parameters by reviewing various state and federal air quality standards.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Hydrogen Sulfide – alert level 8 ppb</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Sulphur Dioxide – alert level 75 ppb (1 hour exposure)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Hydrogen Cyanide – alert level 0..2 mg/l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Toluene – alert level 1 ppm</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Particulate Matter – EPA Primary and Secondary standards for</a:t>
            </a:r>
          </a:p>
          <a:p>
            <a:pPr marL="0" marR="0" indent="0">
              <a:spcBef>
                <a:spcPts val="0"/>
              </a:spcBef>
              <a:spcAft>
                <a:spcPts val="800"/>
              </a:spcAft>
              <a:buNone/>
            </a:pPr>
            <a:r>
              <a:rPr lang="en-US" sz="2400" kern="100" dirty="0">
                <a:latin typeface="Arial" panose="020B0604020202020204" pitchFamily="34" charset="0"/>
                <a:ea typeface="Calibri" panose="020F0502020204030204" pitchFamily="34" charset="0"/>
                <a:cs typeface="Times New Roman" panose="02020603050405020304" pitchFamily="18" charset="0"/>
              </a:rPr>
              <a:t>   </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 pm2.5 12.0 ug/m3 and 15.0 ug/m3.</a:t>
            </a: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Pm10 150 mg/m3 (24 hour standard)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58</a:t>
            </a:fld>
            <a:endParaRPr lang="en-US" dirty="0"/>
          </a:p>
        </p:txBody>
      </p:sp>
    </p:spTree>
    <p:extLst>
      <p:ext uri="{BB962C8B-B14F-4D97-AF65-F5344CB8AC3E}">
        <p14:creationId xmlns:p14="http://schemas.microsoft.com/office/powerpoint/2010/main" val="13608658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815712"/>
          </a:xfrm>
        </p:spPr>
        <p:txBody>
          <a:bodyPr>
            <a:noAutofit/>
          </a:bodyPr>
          <a:lstStyle/>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action levels were established for each of the parameters by reviewing various state and federal air quality standards.</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When the action level in the air for a specific chemical was exceeded, electronic notices were issued to community members in the area of potential negative impacts.  </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59</a:t>
            </a:fld>
            <a:endParaRPr lang="en-US" dirty="0"/>
          </a:p>
        </p:txBody>
      </p:sp>
    </p:spTree>
    <p:extLst>
      <p:ext uri="{BB962C8B-B14F-4D97-AF65-F5344CB8AC3E}">
        <p14:creationId xmlns:p14="http://schemas.microsoft.com/office/powerpoint/2010/main" val="2116038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Specific Locations of Community Air Monitoring and Results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85499" y="1756095"/>
            <a:ext cx="8915400" cy="4651748"/>
          </a:xfrm>
        </p:spPr>
        <p:txBody>
          <a:bodyPr>
            <a:noAutofit/>
          </a:bodyPr>
          <a:lstStyle/>
          <a:p>
            <a:pPr marL="0" marR="0" indent="0">
              <a:lnSpc>
                <a:spcPct val="107000"/>
              </a:lnSpc>
              <a:spcBef>
                <a:spcPts val="0"/>
              </a:spcBef>
              <a:spcAft>
                <a:spcPts val="80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Pascagoula, Mississippi</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Health Survey performed and correlated with toxic chemicals in the air and being released from industrial facilities.</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Mossville, Calcasieu Parish, Louisiana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Correlation of Dioxins and Furans congeners in industrial emissions to community members blood concentrations of Dioxin and Furans, attic dust and household dust samples containing Dioxins and Furans in community members homes.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6</a:t>
            </a:fld>
            <a:endParaRPr lang="en-US" dirty="0"/>
          </a:p>
        </p:txBody>
      </p:sp>
    </p:spTree>
    <p:extLst>
      <p:ext uri="{BB962C8B-B14F-4D97-AF65-F5344CB8AC3E}">
        <p14:creationId xmlns:p14="http://schemas.microsoft.com/office/powerpoint/2010/main" val="35531378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287485"/>
            <a:ext cx="9423824" cy="4815712"/>
          </a:xfrm>
        </p:spPr>
        <p:txBody>
          <a:bodyPr>
            <a:noAutofit/>
          </a:bodyPr>
          <a:lstStyle/>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addition to the notices of action levels being exceeded, activities that should not be conducted by community members as well as actions that should be conducted by community members were issued to community members in order that community members would have measures to protect their exposure and their health.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addition to notifying community members of the chemicals and toxic situations and appropriate actions, due to the toxic air in their area, I had prepared a fact sheet that contained health impacts associated with exposure to the chemical that were being monitoring in their air, on an ongoing basis.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60</a:t>
            </a:fld>
            <a:endParaRPr lang="en-US" dirty="0"/>
          </a:p>
        </p:txBody>
      </p:sp>
    </p:spTree>
    <p:extLst>
      <p:ext uri="{BB962C8B-B14F-4D97-AF65-F5344CB8AC3E}">
        <p14:creationId xmlns:p14="http://schemas.microsoft.com/office/powerpoint/2010/main" val="3571563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420007"/>
            <a:ext cx="9423824" cy="4815712"/>
          </a:xfrm>
        </p:spPr>
        <p:txBody>
          <a:bodyPr>
            <a:noAutofit/>
          </a:bodyPr>
          <a:lstStyle/>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 The fact sheets were distributed to community members, businesses and schools in the areas impacted by the toxic chemicals being monitored in the air from the Suncor Refinery.</a:t>
            </a:r>
          </a:p>
          <a:p>
            <a:pPr marL="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Individuals were encouraged to post the fact sheets with the chemicals and associated acute and chronic health impacts in areas easily accessible, to quickly look up the associated health symptoms they may be experiencing, based on the chemicals in the electronic notices they were receiving.</a:t>
            </a:r>
          </a:p>
          <a:p>
            <a:pPr marL="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61</a:t>
            </a:fld>
            <a:endParaRPr lang="en-US" dirty="0"/>
          </a:p>
        </p:txBody>
      </p:sp>
    </p:spTree>
    <p:extLst>
      <p:ext uri="{BB962C8B-B14F-4D97-AF65-F5344CB8AC3E}">
        <p14:creationId xmlns:p14="http://schemas.microsoft.com/office/powerpoint/2010/main" val="38986497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077076" y="306333"/>
            <a:ext cx="9679891" cy="1280890"/>
          </a:xfrm>
        </p:spPr>
        <p:txBody>
          <a:bodyPr>
            <a:noAutofit/>
          </a:bodyPr>
          <a:lstStyle/>
          <a:p>
            <a:pPr marL="0" marR="0" algn="ctr">
              <a:lnSpc>
                <a:spcPct val="107000"/>
              </a:lnSpc>
              <a:spcBef>
                <a:spcPts val="0"/>
              </a:spcBef>
              <a:spcAft>
                <a:spcPts val="800"/>
              </a:spcAft>
            </a:pPr>
            <a:r>
              <a:rPr lang="en-US" sz="3600" b="1" kern="100" dirty="0">
                <a:effectLst/>
                <a:latin typeface="Arial" panose="020B0604020202020204" pitchFamily="34" charset="0"/>
                <a:ea typeface="Calibri" panose="020F0502020204030204" pitchFamily="34" charset="0"/>
                <a:cs typeface="Times New Roman" panose="02020603050405020304" pitchFamily="18" charset="0"/>
              </a:rPr>
              <a:t>Cultivando Air Monitoring</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sz="half" idx="1"/>
          </p:nvPr>
        </p:nvSpPr>
        <p:spPr>
          <a:xfrm>
            <a:off x="2333143" y="1735955"/>
            <a:ext cx="9423824" cy="4815712"/>
          </a:xfrm>
        </p:spPr>
        <p:txBody>
          <a:bodyPr>
            <a:noAutofit/>
          </a:bodyPr>
          <a:lstStyle/>
          <a:p>
            <a:pPr marL="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next phase of the project is to have the community members submit reports on their health impacts they were experiencing, the severity of the symptoms and the date, time and duration of the health impacts.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The data will be compiled and associated with specific chemicals and their concentrations in the air.  </a:t>
            </a:r>
          </a:p>
          <a:p>
            <a:pPr marL="0" marR="0" indent="0">
              <a:lnSpc>
                <a:spcPct val="107000"/>
              </a:lnSpc>
              <a:spcBef>
                <a:spcPts val="0"/>
              </a:spcBef>
              <a:spcAft>
                <a:spcPts val="800"/>
              </a:spcAft>
              <a:buNone/>
            </a:pPr>
            <a:endParaRPr lang="en-US" sz="24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a:effectLst/>
                <a:latin typeface="Arial" panose="020B0604020202020204" pitchFamily="34" charset="0"/>
                <a:ea typeface="Calibri" panose="020F0502020204030204" pitchFamily="34" charset="0"/>
                <a:cs typeface="Times New Roman" panose="02020603050405020304" pitchFamily="18" charset="0"/>
              </a:rPr>
              <a:t>In addition, data on frequency of health impacts will also be compiled.</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5D4CC7-9D03-41C1-9A0E-27A03719B586}"/>
              </a:ext>
            </a:extLst>
          </p:cNvPr>
          <p:cNvSpPr>
            <a:spLocks noGrp="1"/>
          </p:cNvSpPr>
          <p:nvPr>
            <p:ph type="sldNum" sz="quarter" idx="12"/>
          </p:nvPr>
        </p:nvSpPr>
        <p:spPr/>
        <p:txBody>
          <a:bodyPr/>
          <a:lstStyle/>
          <a:p>
            <a:fld id="{8BFF973E-D76A-4B6A-A137-FC2C22EFC387}" type="slidenum">
              <a:rPr lang="en-US" smtClean="0"/>
              <a:t>62</a:t>
            </a:fld>
            <a:endParaRPr lang="en-US" dirty="0"/>
          </a:p>
        </p:txBody>
      </p:sp>
    </p:spTree>
    <p:extLst>
      <p:ext uri="{BB962C8B-B14F-4D97-AF65-F5344CB8AC3E}">
        <p14:creationId xmlns:p14="http://schemas.microsoft.com/office/powerpoint/2010/main" val="6952279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B5A7CD-AA50-5019-67E9-AADA81A0811A}"/>
              </a:ext>
            </a:extLst>
          </p:cNvPr>
          <p:cNvSpPr>
            <a:spLocks noGrp="1"/>
          </p:cNvSpPr>
          <p:nvPr>
            <p:ph type="title"/>
          </p:nvPr>
        </p:nvSpPr>
        <p:spPr>
          <a:xfrm>
            <a:off x="2589212" y="609600"/>
            <a:ext cx="8915399" cy="5194852"/>
          </a:xfrm>
        </p:spPr>
        <p:txBody>
          <a:bodyPr>
            <a:normAutofit/>
          </a:bodyPr>
          <a:lstStyle/>
          <a:p>
            <a:pPr algn="ctr"/>
            <a:r>
              <a:rPr lang="en-US" sz="6000" b="1" dirty="0"/>
              <a:t>Thank You</a:t>
            </a:r>
            <a:br>
              <a:rPr lang="en-US" sz="6000" b="1" dirty="0"/>
            </a:br>
            <a:br>
              <a:rPr lang="en-US" sz="6000" b="1" dirty="0"/>
            </a:br>
            <a:r>
              <a:rPr lang="en-US" sz="4400" dirty="0"/>
              <a:t>Wilma Subra</a:t>
            </a:r>
            <a:br>
              <a:rPr lang="en-US" sz="4400" dirty="0"/>
            </a:br>
            <a:r>
              <a:rPr lang="en-US" sz="4400" dirty="0"/>
              <a:t>Subra Company</a:t>
            </a:r>
            <a:br>
              <a:rPr lang="en-US" sz="4400" dirty="0"/>
            </a:br>
            <a:r>
              <a:rPr lang="en-US" sz="4400" dirty="0"/>
              <a:t>Subracom@aol.com</a:t>
            </a:r>
          </a:p>
        </p:txBody>
      </p:sp>
      <p:sp>
        <p:nvSpPr>
          <p:cNvPr id="5" name="Slide Number Placeholder 4">
            <a:extLst>
              <a:ext uri="{FF2B5EF4-FFF2-40B4-BE49-F238E27FC236}">
                <a16:creationId xmlns:a16="http://schemas.microsoft.com/office/drawing/2014/main" id="{F598FA37-347C-96A6-F7C5-121A79DBD3E4}"/>
              </a:ext>
            </a:extLst>
          </p:cNvPr>
          <p:cNvSpPr>
            <a:spLocks noGrp="1"/>
          </p:cNvSpPr>
          <p:nvPr>
            <p:ph type="sldNum" sz="quarter" idx="12"/>
          </p:nvPr>
        </p:nvSpPr>
        <p:spPr/>
        <p:txBody>
          <a:bodyPr/>
          <a:lstStyle/>
          <a:p>
            <a:fld id="{8BFF973E-D76A-4B6A-A137-FC2C22EFC387}" type="slidenum">
              <a:rPr lang="en-US" smtClean="0"/>
              <a:t>63</a:t>
            </a:fld>
            <a:endParaRPr lang="en-US" dirty="0"/>
          </a:p>
        </p:txBody>
      </p:sp>
    </p:spTree>
    <p:extLst>
      <p:ext uri="{BB962C8B-B14F-4D97-AF65-F5344CB8AC3E}">
        <p14:creationId xmlns:p14="http://schemas.microsoft.com/office/powerpoint/2010/main" val="190894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Specific Locations of Community Air Monitoring and Results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173357" y="1765305"/>
            <a:ext cx="9753601" cy="4651748"/>
          </a:xfrm>
        </p:spPr>
        <p:txBody>
          <a:bodyPr>
            <a:noAutofit/>
          </a:bodyPr>
          <a:lstStyle/>
          <a:p>
            <a:pPr>
              <a:lnSpc>
                <a:spcPct val="107000"/>
              </a:lnSpc>
              <a:spcBef>
                <a:spcPts val="0"/>
              </a:spcBef>
              <a:spcAft>
                <a:spcPts val="800"/>
              </a:spcAft>
            </a:pPr>
            <a:r>
              <a:rPr lang="en-US" sz="2400" b="1" kern="100" dirty="0">
                <a:effectLst/>
                <a:latin typeface="Arial" panose="020B0604020202020204" pitchFamily="34" charset="0"/>
                <a:ea typeface="Calibri" panose="020F0502020204030204" pitchFamily="34" charset="0"/>
                <a:cs typeface="Times New Roman" panose="02020603050405020304" pitchFamily="18" charset="0"/>
              </a:rPr>
              <a:t>Clean Harbors, Colfax, Louisiana</a:t>
            </a:r>
            <a:endParaRPr lang="en-US" sz="2400" b="1" kern="100" dirty="0">
              <a:latin typeface="Arial" panose="020B060402020202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Community complaints associated with Clean Harbors Open Burn/Open Detonation of reactive, energetic and explosive waste.  </a:t>
            </a:r>
          </a:p>
          <a:p>
            <a:pPr lvl="1">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The community complaints are associated with burn plumes moving offsite, contaminating off site air, soil and water, being deposited on community members skin, loud explosive and detonation events that shake homes and disrupt the wellbeing of community members, and negative impacts of the waste streams that are transported to the site and ignited.  </a:t>
            </a:r>
          </a:p>
          <a:p>
            <a:pPr lvl="1">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In addition, the operations of the facility do not comply with permit requirement conditions.  </a:t>
            </a:r>
          </a:p>
          <a:p>
            <a:pPr lvl="1">
              <a:lnSpc>
                <a:spcPct val="107000"/>
              </a:lnSpc>
              <a:spcBef>
                <a:spcPts val="0"/>
              </a:spcBef>
              <a:spcAft>
                <a:spcPts val="800"/>
              </a:spcAft>
            </a:pPr>
            <a:r>
              <a:rPr lang="en-US" sz="2000" kern="100" dirty="0">
                <a:effectLst/>
                <a:latin typeface="Arial" panose="020B0604020202020204" pitchFamily="34" charset="0"/>
                <a:ea typeface="Calibri" panose="020F0502020204030204" pitchFamily="34" charset="0"/>
                <a:cs typeface="Times New Roman" panose="02020603050405020304" pitchFamily="18" charset="0"/>
              </a:rPr>
              <a:t>The waste streams ignited, burn logs and quantities of waste ignited are only available to community members and the regulatory agencies on days community members submit complaints.</a:t>
            </a:r>
            <a:endParaRPr lang="en-US" sz="20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7</a:t>
            </a:fld>
            <a:endParaRPr lang="en-US" dirty="0"/>
          </a:p>
        </p:txBody>
      </p:sp>
    </p:spTree>
    <p:extLst>
      <p:ext uri="{BB962C8B-B14F-4D97-AF65-F5344CB8AC3E}">
        <p14:creationId xmlns:p14="http://schemas.microsoft.com/office/powerpoint/2010/main" val="262183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Denka Performance Elastomer:  Reserve, Louisiana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589212" y="2276439"/>
            <a:ext cx="8915400" cy="4496529"/>
          </a:xfrm>
        </p:spPr>
        <p:txBody>
          <a:bodyPr>
            <a:noAutofit/>
          </a:bodyPr>
          <a:lstStyle/>
          <a:p>
            <a:pPr marL="0">
              <a:lnSpc>
                <a:spcPct val="107000"/>
              </a:lnSpc>
              <a:spcBef>
                <a:spcPts val="0"/>
              </a:spcBef>
              <a:spcAft>
                <a:spcPts val="800"/>
              </a:spcAft>
            </a:pPr>
            <a:r>
              <a:rPr lang="en-US" sz="2600" kern="100" dirty="0">
                <a:effectLst/>
                <a:latin typeface="Arial" panose="020B0604020202020204" pitchFamily="34" charset="0"/>
                <a:ea typeface="Calibri" panose="020F0502020204030204" pitchFamily="34" charset="0"/>
                <a:cs typeface="Times New Roman" panose="02020603050405020304" pitchFamily="18" charset="0"/>
              </a:rPr>
              <a:t>Denka manufactures Chloroprene and Neoprene in Reserve, St. John the Baptist Parish, Louisiana.  </a:t>
            </a:r>
          </a:p>
          <a:p>
            <a:pPr marL="0">
              <a:lnSpc>
                <a:spcPct val="107000"/>
              </a:lnSpc>
              <a:spcBef>
                <a:spcPts val="0"/>
              </a:spcBef>
              <a:spcAft>
                <a:spcPts val="800"/>
              </a:spcAft>
            </a:pPr>
            <a:endParaRPr lang="en-US" sz="2600" kern="100" dirty="0">
              <a:effectLst/>
              <a:latin typeface="Arial" panose="020B060402020202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2600" kern="100" dirty="0">
                <a:effectLst/>
                <a:latin typeface="Arial" panose="020B0604020202020204" pitchFamily="34" charset="0"/>
                <a:ea typeface="Calibri" panose="020F0502020204030204" pitchFamily="34" charset="0"/>
                <a:cs typeface="Times New Roman" panose="02020603050405020304" pitchFamily="18" charset="0"/>
              </a:rPr>
              <a:t>The Chloroprene Unit, Neoprene Unit, the HCL Recovery Unit and Utilities have been in operation since November 2015.   </a:t>
            </a:r>
          </a:p>
          <a:p>
            <a:pPr marL="0">
              <a:lnSpc>
                <a:spcPct val="107000"/>
              </a:lnSpc>
              <a:spcBef>
                <a:spcPts val="0"/>
              </a:spcBef>
              <a:spcAft>
                <a:spcPts val="800"/>
              </a:spcAft>
            </a:pPr>
            <a:endParaRPr lang="en-US" sz="2600" kern="100" dirty="0">
              <a:effectLst/>
              <a:latin typeface="Arial" panose="020B060402020202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2600" kern="100" dirty="0">
                <a:effectLst/>
                <a:latin typeface="Arial" panose="020B0604020202020204" pitchFamily="34" charset="0"/>
                <a:ea typeface="Calibri" panose="020F0502020204030204" pitchFamily="34" charset="0"/>
                <a:cs typeface="Times New Roman" panose="02020603050405020304" pitchFamily="18" charset="0"/>
              </a:rPr>
              <a:t>Chloroprene is released into the air from the Denka facility.   </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8</a:t>
            </a:fld>
            <a:endParaRPr lang="en-US" dirty="0"/>
          </a:p>
        </p:txBody>
      </p:sp>
    </p:spTree>
    <p:extLst>
      <p:ext uri="{BB962C8B-B14F-4D97-AF65-F5344CB8AC3E}">
        <p14:creationId xmlns:p14="http://schemas.microsoft.com/office/powerpoint/2010/main" val="2566629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6A0BD-70D5-4183-B6B3-A692E3778123}"/>
              </a:ext>
            </a:extLst>
          </p:cNvPr>
          <p:cNvSpPr>
            <a:spLocks noGrp="1"/>
          </p:cNvSpPr>
          <p:nvPr>
            <p:ph type="title"/>
          </p:nvPr>
        </p:nvSpPr>
        <p:spPr>
          <a:xfrm>
            <a:off x="2589212" y="305329"/>
            <a:ext cx="8911687" cy="1280890"/>
          </a:xfrm>
        </p:spPr>
        <p:txBody>
          <a:bodyPr>
            <a:normAutofit/>
          </a:bodyPr>
          <a:lstStyle/>
          <a:p>
            <a:pPr marL="0" marR="0" algn="ctr">
              <a:lnSpc>
                <a:spcPct val="107000"/>
              </a:lnSpc>
              <a:spcBef>
                <a:spcPts val="0"/>
              </a:spcBef>
              <a:spcAft>
                <a:spcPts val="800"/>
              </a:spcAft>
            </a:pPr>
            <a:r>
              <a:rPr lang="en-US" b="1" dirty="0">
                <a:effectLst/>
                <a:latin typeface="Arial" panose="020B0604020202020204" pitchFamily="34" charset="0"/>
                <a:ea typeface="Calibri" panose="020F0502020204030204" pitchFamily="34" charset="0"/>
                <a:cs typeface="Times New Roman" panose="02020603050405020304" pitchFamily="18" charset="0"/>
              </a:rPr>
              <a:t>Denka Performance Elastomer:  Reserve, Louisiana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DFD1F96-68FB-4863-AB59-69A43813A7BC}"/>
              </a:ext>
            </a:extLst>
          </p:cNvPr>
          <p:cNvSpPr>
            <a:spLocks noGrp="1"/>
          </p:cNvSpPr>
          <p:nvPr>
            <p:ph idx="1"/>
          </p:nvPr>
        </p:nvSpPr>
        <p:spPr>
          <a:xfrm>
            <a:off x="2748238" y="1911314"/>
            <a:ext cx="8915400" cy="4496529"/>
          </a:xfrm>
        </p:spPr>
        <p:txBody>
          <a:bodyPr>
            <a:noAutofit/>
          </a:bodyPr>
          <a:lstStyle/>
          <a:p>
            <a:pPr>
              <a:spcBef>
                <a:spcPts val="0"/>
              </a:spcBef>
            </a:pPr>
            <a:r>
              <a:rPr lang="en-US" sz="2400" dirty="0">
                <a:effectLst/>
                <a:latin typeface="Arial" panose="020B0604020202020204" pitchFamily="34" charset="0"/>
                <a:ea typeface="Calibri" panose="020F0502020204030204" pitchFamily="34" charset="0"/>
              </a:rPr>
              <a:t>The National Air Toxics Assessment (NATA), in December</a:t>
            </a:r>
          </a:p>
          <a:p>
            <a:pPr marL="0" indent="0">
              <a:spcBef>
                <a:spcPts val="0"/>
              </a:spcBef>
              <a:buNone/>
            </a:pPr>
            <a:r>
              <a:rPr lang="en-US" sz="2400" dirty="0">
                <a:effectLst/>
                <a:latin typeface="Arial" panose="020B0604020202020204" pitchFamily="34" charset="0"/>
                <a:ea typeface="Calibri" panose="020F0502020204030204" pitchFamily="34" charset="0"/>
              </a:rPr>
              <a:t>    2015, released a screening-level assessment and classified           	Chloroprene as a likely human carcinogen.  </a:t>
            </a:r>
          </a:p>
          <a:p>
            <a:pPr marL="0" indent="0">
              <a:spcBef>
                <a:spcPts val="0"/>
              </a:spcBef>
              <a:buNone/>
            </a:pPr>
            <a:endParaRPr lang="en-US" sz="2400" dirty="0">
              <a:effectLst/>
              <a:latin typeface="Arial" panose="020B0604020202020204" pitchFamily="34" charset="0"/>
              <a:ea typeface="Calibri" panose="020F0502020204030204" pitchFamily="34" charset="0"/>
            </a:endParaRPr>
          </a:p>
          <a:p>
            <a:pPr>
              <a:spcBef>
                <a:spcPts val="0"/>
              </a:spcBef>
            </a:pPr>
            <a:r>
              <a:rPr lang="en-US" sz="2400" dirty="0">
                <a:effectLst/>
                <a:latin typeface="Arial" panose="020B0604020202020204" pitchFamily="34" charset="0"/>
                <a:ea typeface="Calibri" panose="020F0502020204030204" pitchFamily="34" charset="0"/>
              </a:rPr>
              <a:t>The long-term cancer-based caparison level for a 100 in 1 million cancer risk comparison level is 0.2 ug/m3 for Chloroprene</a:t>
            </a:r>
          </a:p>
          <a:p>
            <a:pPr>
              <a:spcBef>
                <a:spcPts val="0"/>
              </a:spcBef>
            </a:pPr>
            <a:endParaRPr lang="en-US" sz="2400" dirty="0">
              <a:effectLst/>
              <a:latin typeface="Arial" panose="020B0604020202020204" pitchFamily="34" charset="0"/>
              <a:ea typeface="Calibri" panose="020F0502020204030204" pitchFamily="34" charset="0"/>
            </a:endParaRPr>
          </a:p>
          <a:p>
            <a:pPr>
              <a:spcBef>
                <a:spcPts val="0"/>
              </a:spcBef>
            </a:pPr>
            <a:r>
              <a:rPr lang="en-US" sz="2400" dirty="0">
                <a:effectLst/>
                <a:latin typeface="Arial" panose="020B0604020202020204" pitchFamily="34" charset="0"/>
                <a:ea typeface="Calibri" panose="020F0502020204030204" pitchFamily="34" charset="0"/>
              </a:rPr>
              <a:t>  </a:t>
            </a:r>
            <a:r>
              <a:rPr lang="en-US" sz="2400" kern="100" dirty="0">
                <a:effectLst/>
                <a:latin typeface="Arial" panose="020B0604020202020204" pitchFamily="34" charset="0"/>
                <a:ea typeface="Calibri" panose="020F0502020204030204" pitchFamily="34" charset="0"/>
                <a:cs typeface="Times New Roman" panose="02020603050405020304" pitchFamily="18" charset="0"/>
              </a:rPr>
              <a:t>EPA established 24-hour summa canister, ambient air monitoring locations at six locations around the Denka facility.    </a:t>
            </a:r>
            <a:endParaRPr lang="en-US" sz="2400" dirty="0">
              <a:effectLst/>
              <a:latin typeface="Arial" panose="020B0604020202020204" pitchFamily="34" charset="0"/>
              <a:ea typeface="Calibri" panose="020F0502020204030204" pitchFamily="34" charset="0"/>
            </a:endParaRPr>
          </a:p>
          <a:p>
            <a:pPr>
              <a:spcBef>
                <a:spcPts val="0"/>
              </a:spcBef>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D17036D-87CB-41AC-A5D9-7ECD0B351785}"/>
              </a:ext>
            </a:extLst>
          </p:cNvPr>
          <p:cNvSpPr>
            <a:spLocks noGrp="1"/>
          </p:cNvSpPr>
          <p:nvPr>
            <p:ph type="sldNum" sz="quarter" idx="12"/>
          </p:nvPr>
        </p:nvSpPr>
        <p:spPr/>
        <p:txBody>
          <a:bodyPr/>
          <a:lstStyle/>
          <a:p>
            <a:fld id="{8BFF973E-D76A-4B6A-A137-FC2C22EFC387}" type="slidenum">
              <a:rPr lang="en-US" smtClean="0"/>
              <a:t>9</a:t>
            </a:fld>
            <a:endParaRPr lang="en-US" dirty="0"/>
          </a:p>
        </p:txBody>
      </p:sp>
    </p:spTree>
    <p:extLst>
      <p:ext uri="{BB962C8B-B14F-4D97-AF65-F5344CB8AC3E}">
        <p14:creationId xmlns:p14="http://schemas.microsoft.com/office/powerpoint/2010/main" val="33424406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594</TotalTime>
  <Words>4544</Words>
  <Application>Microsoft Office PowerPoint</Application>
  <PresentationFormat>Widescreen</PresentationFormat>
  <Paragraphs>542</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Century Gothic</vt:lpstr>
      <vt:lpstr>Wingdings 3</vt:lpstr>
      <vt:lpstr>Wisp</vt:lpstr>
      <vt:lpstr>Community Air Monitoring in Louisiana, Mississippi, Texas &amp; Colorado</vt:lpstr>
      <vt:lpstr>PowerPoint Presentation</vt:lpstr>
      <vt:lpstr>PowerPoint Presentation</vt:lpstr>
      <vt:lpstr>PowerPoint Presentation</vt:lpstr>
      <vt:lpstr>Specific Locations of Community Air Monitoring and Results</vt:lpstr>
      <vt:lpstr>Specific Locations of Community Air Monitoring and Results</vt:lpstr>
      <vt:lpstr>Specific Locations of Community Air Monitoring and Results</vt:lpstr>
      <vt:lpstr>Denka Performance Elastomer:  Reserve, Louisiana</vt:lpstr>
      <vt:lpstr>Denka Performance Elastomer:  Reserve, Louisiana</vt:lpstr>
      <vt:lpstr>Denka Performance Elastomer:  Reserve, Louisiana</vt:lpstr>
      <vt:lpstr>Ethylene Oxide</vt:lpstr>
      <vt:lpstr>Ethylene Oxide</vt:lpstr>
      <vt:lpstr>Cultavando</vt:lpstr>
      <vt:lpstr>Cultavando</vt:lpstr>
      <vt:lpstr>Detailed Community Monitoring Information:  Port Arthur, Texas</vt:lpstr>
      <vt:lpstr>Detailed Community Monitoring Information:  Port Arthur, Texas</vt:lpstr>
      <vt:lpstr>Symptoms</vt:lpstr>
      <vt:lpstr>PowerPoint Presentation</vt:lpstr>
      <vt:lpstr>PowerPoint Presentation</vt:lpstr>
      <vt:lpstr>PowerPoint Presentation</vt:lpstr>
      <vt:lpstr>Symptoms Reported on Odor &amp; Symptom Logs in Port Arthur</vt:lpstr>
      <vt:lpstr>Odor Reports</vt:lpstr>
      <vt:lpstr>Upset/Maintenance Conditions Reported to TNRCC of Major Companies</vt:lpstr>
      <vt:lpstr>PowerPoint Presentation</vt:lpstr>
      <vt:lpstr>Community of West Port Arthur, Texas</vt:lpstr>
      <vt:lpstr>Community of West Port Arthur, Texas</vt:lpstr>
      <vt:lpstr>Community of West Port Arthur, Texas</vt:lpstr>
      <vt:lpstr>Community of West Port Arthur, Texas</vt:lpstr>
      <vt:lpstr>Community of West Port Arthur, Texas</vt:lpstr>
      <vt:lpstr>Pascagoula, Mississippi Health Survey</vt:lpstr>
      <vt:lpstr>Pascagoula, Mississippi Health Survey</vt:lpstr>
      <vt:lpstr>Pascagoula, Mississippi Health Survey</vt:lpstr>
      <vt:lpstr>Pascagoula, Mississippi Health Survey</vt:lpstr>
      <vt:lpstr>Pascagoula, Mississippi Health Survey</vt:lpstr>
      <vt:lpstr>Pascagoula, Mississippi Health Survey</vt:lpstr>
      <vt:lpstr>Pascagoula, Mississippi Health Survey</vt:lpstr>
      <vt:lpstr>EPA Region 4</vt:lpstr>
      <vt:lpstr>GMAP</vt:lpstr>
      <vt:lpstr>GMAP</vt:lpstr>
      <vt:lpstr>Transit</vt:lpstr>
      <vt:lpstr>Mossville, Calcasieu Parish, Louisiana</vt:lpstr>
      <vt:lpstr>Mossville, Calcasieu Parish, Louisiana</vt:lpstr>
      <vt:lpstr>Mossville, Calcasieu Parish, Louisiana</vt:lpstr>
      <vt:lpstr>Mossville, Calcasieu Parish, Louisiana</vt:lpstr>
      <vt:lpstr>Mossville, Calcasieu Parish, Louisiana</vt:lpstr>
      <vt:lpstr>Health Impacts of Ethylene Oxide</vt:lpstr>
      <vt:lpstr>Health Impacts of Ethylene Oxide</vt:lpstr>
      <vt:lpstr>Clean Harbors Colfax, LLC</vt:lpstr>
      <vt:lpstr>Clean Harbors Colfax, LLC</vt:lpstr>
      <vt:lpstr>Clean Harbors Colfax, LLC</vt:lpstr>
      <vt:lpstr>The types of waste allowed to be treated at the Clean Harbors Colfax facility are:</vt:lpstr>
      <vt:lpstr>The types of waste allowed to be treated at the Clean Harbors Colfax facility are (cont’d):</vt:lpstr>
      <vt:lpstr>GMAP Unit</vt:lpstr>
      <vt:lpstr>GMAP Unit</vt:lpstr>
      <vt:lpstr>GMAP Unit</vt:lpstr>
      <vt:lpstr>Community Member Complaints to LA DEQ</vt:lpstr>
      <vt:lpstr>Cultivando Air Monitoring</vt:lpstr>
      <vt:lpstr>Cultivando Air Monitoring</vt:lpstr>
      <vt:lpstr>Cultivando Air Monitoring</vt:lpstr>
      <vt:lpstr>Cultivando Air Monitoring</vt:lpstr>
      <vt:lpstr>Cultivando Air Monitoring</vt:lpstr>
      <vt:lpstr>Cultivando Air Monitoring</vt:lpstr>
      <vt:lpstr>Thank You  Wilma Subra Subra Company Subracom@aol.com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Plastics Series  Effects of Plastic on the Environment and Human Health</dc:title>
  <dc:creator>Caroline Stegeman</dc:creator>
  <cp:lastModifiedBy>Caroline Stegeman</cp:lastModifiedBy>
  <cp:revision>45</cp:revision>
  <dcterms:created xsi:type="dcterms:W3CDTF">2020-07-11T16:10:05Z</dcterms:created>
  <dcterms:modified xsi:type="dcterms:W3CDTF">2024-01-07T19:57:50Z</dcterms:modified>
</cp:coreProperties>
</file>