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1"/>
  </p:notesMasterIdLst>
  <p:sldIdLst>
    <p:sldId id="256" r:id="rId2"/>
    <p:sldId id="262" r:id="rId3"/>
    <p:sldId id="309" r:id="rId4"/>
    <p:sldId id="317" r:id="rId5"/>
    <p:sldId id="322" r:id="rId6"/>
    <p:sldId id="323" r:id="rId7"/>
    <p:sldId id="324" r:id="rId8"/>
    <p:sldId id="325" r:id="rId9"/>
    <p:sldId id="326" r:id="rId10"/>
  </p:sldIdLst>
  <p:sldSz cx="12192000" cy="6858000"/>
  <p:notesSz cx="6858000" cy="9239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390587-ADA5-454E-AB81-B0F64C39ABCB}" v="167" dt="2021-10-15T16:36:52.7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7" autoAdjust="0"/>
    <p:restoredTop sz="94249" autoAdjust="0"/>
  </p:normalViewPr>
  <p:slideViewPr>
    <p:cSldViewPr snapToGrid="0">
      <p:cViewPr>
        <p:scale>
          <a:sx n="63" d="100"/>
          <a:sy n="63" d="100"/>
        </p:scale>
        <p:origin x="934" y="34"/>
      </p:cViewPr>
      <p:guideLst/>
    </p:cSldViewPr>
  </p:slideViewPr>
  <p:outlineViewPr>
    <p:cViewPr>
      <p:scale>
        <a:sx n="33" d="100"/>
        <a:sy n="33" d="100"/>
      </p:scale>
      <p:origin x="0" y="-4643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632"/>
    </p:cViewPr>
  </p:sorterViewPr>
  <p:notesViewPr>
    <p:cSldViewPr snapToGrid="0">
      <p:cViewPr>
        <p:scale>
          <a:sx n="100" d="100"/>
          <a:sy n="100" d="100"/>
        </p:scale>
        <p:origin x="107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3567"/>
          </a:xfrm>
          <a:prstGeom prst="rect">
            <a:avLst/>
          </a:prstGeom>
        </p:spPr>
        <p:txBody>
          <a:bodyPr vert="horz" lIns="91977" tIns="45988" rIns="91977" bIns="459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3567"/>
          </a:xfrm>
          <a:prstGeom prst="rect">
            <a:avLst/>
          </a:prstGeom>
        </p:spPr>
        <p:txBody>
          <a:bodyPr vert="horz" lIns="91977" tIns="45988" rIns="91977" bIns="45988" rtlCol="0"/>
          <a:lstStyle>
            <a:lvl1pPr algn="r">
              <a:defRPr sz="1200"/>
            </a:lvl1pPr>
          </a:lstStyle>
          <a:p>
            <a:fld id="{0596605B-3B92-423B-B486-7C7EA97607E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7225" y="1154113"/>
            <a:ext cx="5543550" cy="3119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77" tIns="45988" rIns="91977" bIns="459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46389"/>
            <a:ext cx="5486400" cy="3637955"/>
          </a:xfrm>
          <a:prstGeom prst="rect">
            <a:avLst/>
          </a:prstGeom>
        </p:spPr>
        <p:txBody>
          <a:bodyPr vert="horz" lIns="91977" tIns="45988" rIns="91977" bIns="4598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685"/>
            <a:ext cx="2971800" cy="463566"/>
          </a:xfrm>
          <a:prstGeom prst="rect">
            <a:avLst/>
          </a:prstGeom>
        </p:spPr>
        <p:txBody>
          <a:bodyPr vert="horz" lIns="91977" tIns="45988" rIns="91977" bIns="459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5685"/>
            <a:ext cx="2971800" cy="463566"/>
          </a:xfrm>
          <a:prstGeom prst="rect">
            <a:avLst/>
          </a:prstGeom>
        </p:spPr>
        <p:txBody>
          <a:bodyPr vert="horz" lIns="91977" tIns="45988" rIns="91977" bIns="45988" rtlCol="0" anchor="b"/>
          <a:lstStyle>
            <a:lvl1pPr algn="r">
              <a:defRPr sz="1200"/>
            </a:lvl1pPr>
          </a:lstStyle>
          <a:p>
            <a:fld id="{61295D3C-2C90-4DE4-ADF6-190DFC193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7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295D3C-2C90-4DE4-ADF6-190DFC1930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46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295D3C-2C90-4DE4-ADF6-190DFC1930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60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295D3C-2C90-4DE4-ADF6-190DFC1930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11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0230-0691-4F62-A11D-7829C0C2B83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CE9C-A0D4-488F-B1C2-8CAD2D164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793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0230-0691-4F62-A11D-7829C0C2B83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CE9C-A0D4-488F-B1C2-8CAD2D164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99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0230-0691-4F62-A11D-7829C0C2B83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CE9C-A0D4-488F-B1C2-8CAD2D164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18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0230-0691-4F62-A11D-7829C0C2B83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CE9C-A0D4-488F-B1C2-8CAD2D164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54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0230-0691-4F62-A11D-7829C0C2B83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CE9C-A0D4-488F-B1C2-8CAD2D164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35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0230-0691-4F62-A11D-7829C0C2B83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CE9C-A0D4-488F-B1C2-8CAD2D164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626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0230-0691-4F62-A11D-7829C0C2B83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CE9C-A0D4-488F-B1C2-8CAD2D164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93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0230-0691-4F62-A11D-7829C0C2B83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CE9C-A0D4-488F-B1C2-8CAD2D164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602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0230-0691-4F62-A11D-7829C0C2B83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CE9C-A0D4-488F-B1C2-8CAD2D164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9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0230-0691-4F62-A11D-7829C0C2B83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593CE9C-A0D4-488F-B1C2-8CAD2D164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480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0230-0691-4F62-A11D-7829C0C2B83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CE9C-A0D4-488F-B1C2-8CAD2D164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18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0230-0691-4F62-A11D-7829C0C2B83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CE9C-A0D4-488F-B1C2-8CAD2D164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52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0230-0691-4F62-A11D-7829C0C2B83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CE9C-A0D4-488F-B1C2-8CAD2D164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19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0230-0691-4F62-A11D-7829C0C2B83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CE9C-A0D4-488F-B1C2-8CAD2D164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74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0230-0691-4F62-A11D-7829C0C2B83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CE9C-A0D4-488F-B1C2-8CAD2D164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270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0230-0691-4F62-A11D-7829C0C2B83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CE9C-A0D4-488F-B1C2-8CAD2D164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3570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0230-0691-4F62-A11D-7829C0C2B83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3CE9C-A0D4-488F-B1C2-8CAD2D164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32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8670230-0691-4F62-A11D-7829C0C2B83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593CE9C-A0D4-488F-B1C2-8CAD2D164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4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E3D4922-3D1C-4679-9A86-15BFC1A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64E9BCF-1B67-4514-808C-A5DCBDEB4A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2238778-9D1D-45F4-BB78-76F208A22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93667F4D-F2CD-4E50-BACC-24766910F7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20CAAE25-D2F2-493F-9569-EC552C1ADD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42D5E996-541D-42BA-8B22-F7E96752C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6BDB86F1-7C07-4D49-B9C9-7837A1FB25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92FDEA97-0861-44C0-9B26-4BB5F777A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A9F3AA02-C861-444A-9178-0BD3D3CE1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26763E8-7430-4A46-B67E-0AFF1965B6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0405" y="1396180"/>
            <a:ext cx="6698127" cy="3842570"/>
          </a:xfrm>
        </p:spPr>
        <p:txBody>
          <a:bodyPr anchor="ctr">
            <a:normAutofit fontScale="90000"/>
          </a:bodyPr>
          <a:lstStyle/>
          <a:p>
            <a:pPr algn="ctr">
              <a:lnSpc>
                <a:spcPct val="90000"/>
              </a:lnSpc>
            </a:pP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r>
              <a:rPr lang="en-US" sz="6700" dirty="0"/>
              <a:t>Surviving in CAFO Country: A Community Perspective</a:t>
            </a:r>
            <a:br>
              <a:rPr lang="en-US" sz="6700" dirty="0"/>
            </a:br>
            <a:br>
              <a:rPr lang="en-US" sz="6700" dirty="0"/>
            </a:b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4548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48CED-D81C-41BA-90E9-259BC8E7A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706" y="685800"/>
            <a:ext cx="9742318" cy="1752599"/>
          </a:xfrm>
        </p:spPr>
        <p:txBody>
          <a:bodyPr>
            <a:normAutofit/>
          </a:bodyPr>
          <a:lstStyle/>
          <a:p>
            <a:r>
              <a:rPr lang="en-US" b="1" dirty="0"/>
              <a:t>America’s Top 20 Pig Counties – 2019</a:t>
            </a:r>
            <a:br>
              <a:rPr lang="en-US" b="1" dirty="0"/>
            </a:br>
            <a:r>
              <a:rPr lang="en-US" sz="1600" dirty="0"/>
              <a:t>Source: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https://www.pork.org/facts/stats/structure-and-productivity/americas-top-100-pig-counties/</a:t>
            </a:r>
            <a:b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DE9E6BE-CB96-4C6D-B5FF-2B0EAED538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7587018"/>
              </p:ext>
            </p:extLst>
          </p:nvPr>
        </p:nvGraphicFramePr>
        <p:xfrm>
          <a:off x="1760705" y="2202644"/>
          <a:ext cx="9742319" cy="3768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4213">
                  <a:extLst>
                    <a:ext uri="{9D8B030D-6E8A-4147-A177-3AD203B41FA5}">
                      <a16:colId xmlns:a16="http://schemas.microsoft.com/office/drawing/2014/main" val="1036187672"/>
                    </a:ext>
                  </a:extLst>
                </a:gridCol>
                <a:gridCol w="2374117">
                  <a:extLst>
                    <a:ext uri="{9D8B030D-6E8A-4147-A177-3AD203B41FA5}">
                      <a16:colId xmlns:a16="http://schemas.microsoft.com/office/drawing/2014/main" val="3515469673"/>
                    </a:ext>
                  </a:extLst>
                </a:gridCol>
                <a:gridCol w="2529376">
                  <a:extLst>
                    <a:ext uri="{9D8B030D-6E8A-4147-A177-3AD203B41FA5}">
                      <a16:colId xmlns:a16="http://schemas.microsoft.com/office/drawing/2014/main" val="646828822"/>
                    </a:ext>
                  </a:extLst>
                </a:gridCol>
                <a:gridCol w="3094613">
                  <a:extLst>
                    <a:ext uri="{9D8B030D-6E8A-4147-A177-3AD203B41FA5}">
                      <a16:colId xmlns:a16="http://schemas.microsoft.com/office/drawing/2014/main" val="2517544628"/>
                    </a:ext>
                  </a:extLst>
                </a:gridCol>
              </a:tblGrid>
              <a:tr h="7537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Rank</a:t>
                      </a:r>
                      <a:endParaRPr lang="en-US" sz="1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880" marR="202880" marT="101988" marB="101988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County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880" marR="202880" marT="101988" marB="101988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Inventory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880" marR="202880" marT="101988" marB="101988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Minority Population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880" marR="202880" marT="101988" marB="101988"/>
                </a:tc>
                <a:extLst>
                  <a:ext uri="{0D108BD9-81ED-4DB2-BD59-A6C34878D82A}">
                    <a16:rowId xmlns:a16="http://schemas.microsoft.com/office/drawing/2014/main" val="709512629"/>
                  </a:ext>
                </a:extLst>
              </a:tr>
              <a:tr h="7537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880" marR="202880" marT="101988" marB="101988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Duplin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880" marR="202880" marT="101988" marB="101988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1,957,364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880" marR="202880" marT="101988" marB="101988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49.3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880" marR="202880" marT="101988" marB="101988" anchor="ctr"/>
                </a:tc>
                <a:extLst>
                  <a:ext uri="{0D108BD9-81ED-4DB2-BD59-A6C34878D82A}">
                    <a16:rowId xmlns:a16="http://schemas.microsoft.com/office/drawing/2014/main" val="4052995439"/>
                  </a:ext>
                </a:extLst>
              </a:tr>
              <a:tr h="7537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880" marR="202880" marT="101988" marB="101988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Sampson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880" marR="202880" marT="101988" marB="101988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1,844,585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880" marR="202880" marT="101988" marB="101988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46.0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880" marR="202880" marT="101988" marB="101988" anchor="ctr"/>
                </a:tc>
                <a:extLst>
                  <a:ext uri="{0D108BD9-81ED-4DB2-BD59-A6C34878D82A}">
                    <a16:rowId xmlns:a16="http://schemas.microsoft.com/office/drawing/2014/main" val="1166325086"/>
                  </a:ext>
                </a:extLst>
              </a:tr>
              <a:tr h="7537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880" marR="202880" marT="101988" marB="101988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Bladen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880" marR="202880" marT="101988" marB="101988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713,011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880" marR="202880" marT="101988" marB="101988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45.6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880" marR="202880" marT="101988" marB="101988" anchor="ctr"/>
                </a:tc>
                <a:extLst>
                  <a:ext uri="{0D108BD9-81ED-4DB2-BD59-A6C34878D82A}">
                    <a16:rowId xmlns:a16="http://schemas.microsoft.com/office/drawing/2014/main" val="35146068"/>
                  </a:ext>
                </a:extLst>
              </a:tr>
              <a:tr h="7537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880" marR="202880" marT="101988" marB="101988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Wayne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880" marR="202880" marT="101988" marB="101988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548,561</a:t>
                      </a:r>
                      <a:endParaRPr lang="en-US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880" marR="202880" marT="101988" marB="101988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38.72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880" marR="202880" marT="101988" marB="101988" anchor="ctr"/>
                </a:tc>
                <a:extLst>
                  <a:ext uri="{0D108BD9-81ED-4DB2-BD59-A6C34878D82A}">
                    <a16:rowId xmlns:a16="http://schemas.microsoft.com/office/drawing/2014/main" val="1971205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748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4EB419-E474-4E97-B057-8748AA5A9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en-US" sz="3200">
                <a:solidFill>
                  <a:srgbClr val="FFFFFF"/>
                </a:solidFill>
              </a:rPr>
              <a:t>Health Impacts</a:t>
            </a:r>
          </a:p>
        </p:txBody>
      </p:sp>
      <p:grpSp>
        <p:nvGrpSpPr>
          <p:cNvPr id="23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4E36F2CD-C686-4A36-A5D2-9FF0909B0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>
            <a:normAutofit/>
          </a:bodyPr>
          <a:lstStyle/>
          <a:p>
            <a:r>
              <a:rPr lang="en-US" sz="2000" dirty="0"/>
              <a:t>Hog operations waste pits contaminate groundwater in areas with high dependence on well water for drinking </a:t>
            </a:r>
          </a:p>
          <a:p>
            <a:r>
              <a:rPr lang="en-US" sz="2000" dirty="0"/>
              <a:t>Disproportionate impacts on people of color and on the poor </a:t>
            </a:r>
          </a:p>
          <a:p>
            <a:r>
              <a:rPr lang="en-US" sz="2000" dirty="0"/>
              <a:t>impede improvements in economic and environmental conditions </a:t>
            </a:r>
          </a:p>
          <a:p>
            <a:r>
              <a:rPr lang="en-US" sz="2000" dirty="0"/>
              <a:t>Areas of high disease rates and low access to medical care </a:t>
            </a:r>
          </a:p>
          <a:p>
            <a:pPr lvl="1"/>
            <a:r>
              <a:rPr lang="en-US" dirty="0"/>
              <a:t>Residents report increased occurrences of headaches, runny nose, sore throat, excessive coughing, diarrhea, and burning eyes as compared to residents of the community with no intensive livestock operations</a:t>
            </a:r>
          </a:p>
        </p:txBody>
      </p:sp>
    </p:spTree>
    <p:extLst>
      <p:ext uri="{BB962C8B-B14F-4D97-AF65-F5344CB8AC3E}">
        <p14:creationId xmlns:p14="http://schemas.microsoft.com/office/powerpoint/2010/main" val="3545388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C8D668-D9E3-409C-B3F4-7F0D4F39B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en-US" sz="3200">
                <a:solidFill>
                  <a:srgbClr val="FFFFFF"/>
                </a:solidFill>
              </a:rPr>
              <a:t>What Communities Want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3A134-84D4-49FD-92A2-C44D732AB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>
            <a:normAutofit/>
          </a:bodyPr>
          <a:lstStyle/>
          <a:p>
            <a:r>
              <a:rPr lang="en-US" sz="2000" dirty="0"/>
              <a:t>Safe and Healthy Environment</a:t>
            </a:r>
          </a:p>
          <a:p>
            <a:pPr lvl="1"/>
            <a:r>
              <a:rPr lang="en-US" dirty="0"/>
              <a:t>Consideration of cumulative impacts</a:t>
            </a:r>
          </a:p>
          <a:p>
            <a:pPr lvl="1"/>
            <a:r>
              <a:rPr lang="en-US" dirty="0"/>
              <a:t>Clean air</a:t>
            </a:r>
          </a:p>
          <a:p>
            <a:pPr lvl="1"/>
            <a:r>
              <a:rPr lang="en-US" dirty="0"/>
              <a:t>Safe drinking water</a:t>
            </a:r>
          </a:p>
          <a:p>
            <a:pPr lvl="1"/>
            <a:r>
              <a:rPr lang="en-US" dirty="0"/>
              <a:t>Safe communities</a:t>
            </a:r>
          </a:p>
          <a:p>
            <a:pPr lvl="1"/>
            <a:r>
              <a:rPr lang="en-US" dirty="0"/>
              <a:t>Ability to enjoy their property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027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6CB4E-47FA-4101-B95A-BB0576859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Cumulative 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4CA33-7409-444B-A886-0FA26C0DD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than just swine CAFOs in any area</a:t>
            </a:r>
          </a:p>
          <a:p>
            <a:r>
              <a:rPr lang="en-US" dirty="0"/>
              <a:t>Poultry fastest growing agricultural commodity now</a:t>
            </a:r>
          </a:p>
          <a:p>
            <a:r>
              <a:rPr lang="en-US" dirty="0"/>
              <a:t>Poultry litter</a:t>
            </a:r>
          </a:p>
          <a:p>
            <a:r>
              <a:rPr lang="en-US" dirty="0"/>
              <a:t>Landfills</a:t>
            </a:r>
          </a:p>
          <a:p>
            <a:r>
              <a:rPr lang="en-US" dirty="0"/>
              <a:t>Wood pellet manufacturing</a:t>
            </a:r>
          </a:p>
          <a:p>
            <a:r>
              <a:rPr lang="en-US" dirty="0"/>
              <a:t>Deforestation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959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0E60B-04C1-4461-BBA5-099643268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Lack of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DE43E-3873-4858-B59C-A26115BD4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532184"/>
            <a:ext cx="10018713" cy="4209487"/>
          </a:xfrm>
        </p:spPr>
        <p:txBody>
          <a:bodyPr>
            <a:normAutofit/>
          </a:bodyPr>
          <a:lstStyle/>
          <a:p>
            <a:r>
              <a:rPr lang="en-US" sz="2000" dirty="0"/>
              <a:t>State does not require regular monitoring or analysis of air, soil or groundwater</a:t>
            </a:r>
          </a:p>
          <a:p>
            <a:r>
              <a:rPr lang="en-US" sz="2000" dirty="0"/>
              <a:t>Should require monitoring and analysis </a:t>
            </a:r>
          </a:p>
          <a:p>
            <a:pPr lvl="1"/>
            <a:r>
              <a:rPr lang="en-US" sz="1600" dirty="0"/>
              <a:t>To better identify EJ communities</a:t>
            </a:r>
          </a:p>
          <a:p>
            <a:pPr lvl="1"/>
            <a:r>
              <a:rPr lang="en-US" sz="1600" dirty="0"/>
              <a:t>Impacts</a:t>
            </a:r>
          </a:p>
          <a:p>
            <a:pPr lvl="1"/>
            <a:r>
              <a:rPr lang="en-US" sz="1600" dirty="0"/>
              <a:t>Violations of current operations</a:t>
            </a:r>
          </a:p>
          <a:p>
            <a:r>
              <a:rPr lang="en-US" sz="2000" dirty="0"/>
              <a:t>Staffing shortages – visits less than annually in most cases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415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4DE4D-86CC-462B-ADD3-074288179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 Discharge Permits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1ACB3-0FCB-4BD2-9994-B9B70A69D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CAFOs currently operating under non discharge permits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ransportNew"/>
              </a:rPr>
              <a:t>Allows wastewater treatment and disposal while avoiding discharge to surface waters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ransportNew"/>
              </a:rPr>
              <a:t>Allows development in decentralized areas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ransportNew"/>
              </a:rPr>
              <a:t>Allows development in areas with unsuitable soils for subsurface disposal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ransportNew"/>
              </a:rPr>
              <a:t>Allows development in nutrient sensitive waters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ransportNew"/>
              </a:rPr>
              <a:t>Reuses a waste as a beneficial product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ransportNew"/>
              </a:rPr>
              <a:t>Replaces potable water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27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7E1B6-A039-4B24-A9A3-5805F7C63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Clean and Safe Water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57F6F-BB8A-449B-A471-ABA1B0E62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Area residents living close to CAFOs generally on well water</a:t>
            </a:r>
          </a:p>
          <a:p>
            <a:r>
              <a:rPr lang="en-US" dirty="0"/>
              <a:t>2021 farm bill allows additional lagoon built on existing farms to accommodate effluent from digester process</a:t>
            </a:r>
          </a:p>
          <a:p>
            <a:r>
              <a:rPr lang="en-US" dirty="0"/>
              <a:t>Current testing – high levels of arsenic and nitrates in some locations</a:t>
            </a:r>
          </a:p>
          <a:p>
            <a:pPr lvl="1"/>
            <a:r>
              <a:rPr lang="en-US" dirty="0"/>
              <a:t>Arsenic likely from poultry litter</a:t>
            </a:r>
          </a:p>
          <a:p>
            <a:pPr lvl="1"/>
            <a:r>
              <a:rPr lang="en-US" dirty="0"/>
              <a:t>Nitrates from swine operations</a:t>
            </a:r>
          </a:p>
        </p:txBody>
      </p:sp>
    </p:spTree>
    <p:extLst>
      <p:ext uri="{BB962C8B-B14F-4D97-AF65-F5344CB8AC3E}">
        <p14:creationId xmlns:p14="http://schemas.microsoft.com/office/powerpoint/2010/main" val="4198180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4A2B8-6E7B-4BA2-8289-E5C5BB567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Legislative Retreat/Protection of Industry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08135-996A-4C2C-ADDF-0C1F9C290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Limited new operations but did not limit what happens on/with existing operations</a:t>
            </a:r>
          </a:p>
          <a:p>
            <a:r>
              <a:rPr lang="en-US" dirty="0"/>
              <a:t>Passed legislation to limit the ability of citizens to file nuisance lawsuits</a:t>
            </a:r>
          </a:p>
          <a:p>
            <a:r>
              <a:rPr lang="en-US" dirty="0"/>
              <a:t>Reduced staff at DEQ to limit ability to monitor CAFOs or violations</a:t>
            </a:r>
          </a:p>
          <a:p>
            <a:r>
              <a:rPr lang="en-US" dirty="0"/>
              <a:t>Approval of water general permit for digester systems in state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5963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Words>389</Words>
  <Application>Microsoft Office PowerPoint</Application>
  <PresentationFormat>Widescreen</PresentationFormat>
  <Paragraphs>71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Corbel</vt:lpstr>
      <vt:lpstr>TransportNew</vt:lpstr>
      <vt:lpstr>Parallax</vt:lpstr>
      <vt:lpstr>   Surviving in CAFO Country: A Community Perspective   </vt:lpstr>
      <vt:lpstr>America’s Top 20 Pig Counties – 2019 Source: https://www.pork.org/facts/stats/structure-and-productivity/americas-top-100-pig-counties/ </vt:lpstr>
      <vt:lpstr>Health Impacts</vt:lpstr>
      <vt:lpstr>What Communities Want</vt:lpstr>
      <vt:lpstr>Cumulative Impacts</vt:lpstr>
      <vt:lpstr>Lack of Monitoring</vt:lpstr>
      <vt:lpstr>Non Discharge Permits</vt:lpstr>
      <vt:lpstr>Clean and Safe Water</vt:lpstr>
      <vt:lpstr>Legislative Retreat/Protection of Industry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Farms or Concentrated Animal Feeding Operations</dc:title>
  <dc:creator>Sherri White</dc:creator>
  <cp:lastModifiedBy>Sherri White-Williamson</cp:lastModifiedBy>
  <cp:revision>8</cp:revision>
  <cp:lastPrinted>2021-10-15T16:43:39Z</cp:lastPrinted>
  <dcterms:created xsi:type="dcterms:W3CDTF">2019-03-11T01:05:55Z</dcterms:created>
  <dcterms:modified xsi:type="dcterms:W3CDTF">2021-10-15T16:45:14Z</dcterms:modified>
</cp:coreProperties>
</file>