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332" r:id="rId3"/>
    <p:sldId id="304" r:id="rId4"/>
    <p:sldId id="303" r:id="rId5"/>
    <p:sldId id="329" r:id="rId6"/>
    <p:sldId id="330" r:id="rId7"/>
    <p:sldId id="322" r:id="rId8"/>
    <p:sldId id="323" r:id="rId9"/>
    <p:sldId id="293" r:id="rId10"/>
    <p:sldId id="301" r:id="rId11"/>
    <p:sldId id="281" r:id="rId12"/>
    <p:sldId id="328" r:id="rId13"/>
    <p:sldId id="333" r:id="rId14"/>
    <p:sldId id="319" r:id="rId15"/>
    <p:sldId id="327" r:id="rId16"/>
    <p:sldId id="325" r:id="rId17"/>
    <p:sldId id="331" r:id="rId18"/>
    <p:sldId id="326" r:id="rId19"/>
    <p:sldId id="320" r:id="rId20"/>
    <p:sldId id="324" r:id="rId2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15"/>
    <p:restoredTop sz="96291"/>
  </p:normalViewPr>
  <p:slideViewPr>
    <p:cSldViewPr snapToGrid="0" snapToObjects="1">
      <p:cViewPr varScale="1">
        <p:scale>
          <a:sx n="58" d="100"/>
          <a:sy n="58" d="100"/>
        </p:scale>
        <p:origin x="64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/>
          <p:nvPr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6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8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6"/>
          <p:cNvSpPr/>
          <p:nvPr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6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6"/>
          <p:cNvSpPr/>
          <p:nvPr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6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66804" y="6424612"/>
            <a:ext cx="374460" cy="369332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"/>
          <p:cNvSpPr/>
          <p:nvPr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6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3" name="Picture 8" descr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724639" y="6431879"/>
            <a:ext cx="384176" cy="38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8" y="0"/>
                  <a:pt x="0" y="4838"/>
                  <a:pt x="0" y="10800"/>
                </a:cubicBezTo>
                <a:cubicBezTo>
                  <a:pt x="0" y="16762"/>
                  <a:pt x="4838" y="21600"/>
                  <a:pt x="10800" y="21600"/>
                </a:cubicBezTo>
                <a:cubicBezTo>
                  <a:pt x="16762" y="21600"/>
                  <a:pt x="21600" y="16762"/>
                  <a:pt x="21600" y="10800"/>
                </a:cubicBezTo>
                <a:cubicBezTo>
                  <a:pt x="21600" y="4838"/>
                  <a:pt x="16762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6"/>
          <p:cNvSpPr/>
          <p:nvPr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6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6" name="Picture 8" descr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724639" y="6431879"/>
            <a:ext cx="384176" cy="38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8" y="0"/>
                  <a:pt x="0" y="4838"/>
                  <a:pt x="0" y="10800"/>
                </a:cubicBezTo>
                <a:cubicBezTo>
                  <a:pt x="0" y="16762"/>
                  <a:pt x="4838" y="21600"/>
                  <a:pt x="10800" y="21600"/>
                </a:cubicBezTo>
                <a:cubicBezTo>
                  <a:pt x="16762" y="21600"/>
                  <a:pt x="21600" y="16762"/>
                  <a:pt x="21600" y="10800"/>
                </a:cubicBezTo>
                <a:cubicBezTo>
                  <a:pt x="21600" y="4838"/>
                  <a:pt x="16762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6"/>
          <p:cNvSpPr/>
          <p:nvPr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6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7" name="Picture 8" descr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724639" y="6431879"/>
            <a:ext cx="384176" cy="38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8" y="0"/>
                  <a:pt x="0" y="4838"/>
                  <a:pt x="0" y="10800"/>
                </a:cubicBezTo>
                <a:cubicBezTo>
                  <a:pt x="0" y="16762"/>
                  <a:pt x="4838" y="21600"/>
                  <a:pt x="10800" y="21600"/>
                </a:cubicBezTo>
                <a:cubicBezTo>
                  <a:pt x="16762" y="21600"/>
                  <a:pt x="21600" y="16762"/>
                  <a:pt x="21600" y="10800"/>
                </a:cubicBezTo>
                <a:cubicBezTo>
                  <a:pt x="21600" y="4838"/>
                  <a:pt x="16762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6"/>
          <p:cNvSpPr/>
          <p:nvPr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6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7" name="Picture 8" descr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724639" y="6431879"/>
            <a:ext cx="384176" cy="38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8" y="0"/>
                  <a:pt x="0" y="4838"/>
                  <a:pt x="0" y="10800"/>
                </a:cubicBezTo>
                <a:cubicBezTo>
                  <a:pt x="0" y="16762"/>
                  <a:pt x="4838" y="21600"/>
                  <a:pt x="10800" y="21600"/>
                </a:cubicBezTo>
                <a:cubicBezTo>
                  <a:pt x="16762" y="21600"/>
                  <a:pt x="21600" y="16762"/>
                  <a:pt x="21600" y="10800"/>
                </a:cubicBezTo>
                <a:cubicBezTo>
                  <a:pt x="21600" y="4838"/>
                  <a:pt x="16762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9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0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6"/>
          <p:cNvSpPr/>
          <p:nvPr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6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0" name="Picture 8" descr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724639" y="6431879"/>
            <a:ext cx="384176" cy="38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8" y="0"/>
                  <a:pt x="0" y="4838"/>
                  <a:pt x="0" y="10800"/>
                </a:cubicBezTo>
                <a:cubicBezTo>
                  <a:pt x="0" y="16762"/>
                  <a:pt x="4838" y="21600"/>
                  <a:pt x="10800" y="21600"/>
                </a:cubicBezTo>
                <a:cubicBezTo>
                  <a:pt x="16762" y="21600"/>
                  <a:pt x="21600" y="16762"/>
                  <a:pt x="21600" y="10800"/>
                </a:cubicBezTo>
                <a:cubicBezTo>
                  <a:pt x="21600" y="4838"/>
                  <a:pt x="16762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1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6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66804" y="6424612"/>
            <a:ext cx="374460" cy="36933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FFFFFF"/>
                </a:solidFill>
                <a:latin typeface="Helvetica" pitchFamily="2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" pitchFamily="2" charset="0"/>
          <a:ea typeface="Helvetica" pitchFamily="2" charset="0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" pitchFamily="2" charset="0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" pitchFamily="2" charset="0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" pitchFamily="2" charset="0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" pitchFamily="2" charset="0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" pitchFamily="2" charset="0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as.org/content/118/20/e2013637118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417242" y="6424612"/>
            <a:ext cx="224022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142" name="Title 2"/>
          <p:cNvSpPr txBox="1">
            <a:spLocks noGrp="1"/>
          </p:cNvSpPr>
          <p:nvPr>
            <p:ph type="ctrTitle"/>
          </p:nvPr>
        </p:nvSpPr>
        <p:spPr>
          <a:xfrm>
            <a:off x="1524000" y="997522"/>
            <a:ext cx="9144000" cy="18345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800" dirty="0"/>
              <a:t>Air quality (PM</a:t>
            </a:r>
            <a:r>
              <a:rPr lang="en-US" sz="4800" baseline="-25000" dirty="0"/>
              <a:t>2.5</a:t>
            </a:r>
            <a:r>
              <a:rPr lang="en-US" sz="4800" dirty="0"/>
              <a:t>)-related health</a:t>
            </a:r>
            <a:br>
              <a:rPr lang="en-US" sz="4800" dirty="0"/>
            </a:br>
            <a:r>
              <a:rPr lang="en-US" sz="4800" dirty="0"/>
              <a:t>effects of agriculture</a:t>
            </a:r>
            <a:endParaRPr sz="4800" dirty="0"/>
          </a:p>
        </p:txBody>
      </p:sp>
      <p:sp>
        <p:nvSpPr>
          <p:cNvPr id="143" name="Subtitle 3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3582648"/>
            <a:ext cx="9144000" cy="261495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b="1" dirty="0"/>
              <a:t>EPN All Hands Call Webinar</a:t>
            </a:r>
          </a:p>
          <a:p>
            <a:r>
              <a:rPr lang="en-US" dirty="0"/>
              <a:t>October 15, 2021</a:t>
            </a:r>
          </a:p>
          <a:p>
            <a:endParaRPr lang="en-US" dirty="0"/>
          </a:p>
          <a:p>
            <a:r>
              <a:rPr lang="en-US" sz="2200" dirty="0"/>
              <a:t>Jason Hill, Professor</a:t>
            </a:r>
          </a:p>
          <a:p>
            <a:r>
              <a:rPr lang="en-US" sz="2200" dirty="0"/>
              <a:t>Bioproducts and Biosystems Engineering</a:t>
            </a:r>
          </a:p>
          <a:p>
            <a:r>
              <a:rPr lang="en-US" sz="2200" dirty="0"/>
              <a:t>University of Minnesota</a:t>
            </a:r>
            <a:endParaRPr sz="22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417242" y="6424612"/>
            <a:ext cx="224022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154" name="TextBox 8"/>
          <p:cNvSpPr txBox="1"/>
          <p:nvPr/>
        </p:nvSpPr>
        <p:spPr>
          <a:xfrm>
            <a:off x="367372" y="6424612"/>
            <a:ext cx="254973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/>
              <a:t>Tessum </a:t>
            </a:r>
            <a:r>
              <a:rPr i="1" dirty="0"/>
              <a:t>et al.</a:t>
            </a:r>
            <a:r>
              <a:rPr dirty="0"/>
              <a:t> (2019)</a:t>
            </a:r>
            <a:r>
              <a:rPr lang="en-US" dirty="0"/>
              <a:t> </a:t>
            </a:r>
            <a:r>
              <a:rPr lang="en-US" i="1" dirty="0"/>
              <a:t>PNAS</a:t>
            </a:r>
            <a:endParaRPr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D10C99-893D-5341-9ABD-999F9AC692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0591"/>
            <a:ext cx="12192000" cy="41674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F00EA5-7C60-8A49-88D9-EAB0151D10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683" y="4854234"/>
            <a:ext cx="1922547" cy="116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322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417242" y="6424612"/>
            <a:ext cx="224022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AB963B-73B5-0847-822A-06F3C27943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31" y="1897173"/>
            <a:ext cx="4618182" cy="31392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89ACAF-BCD6-394F-A875-E895BEB2AC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8451" y="1717589"/>
            <a:ext cx="1161349" cy="34983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6FE9DA-35B3-954E-A7E7-6CB6CD2280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614" y="1717589"/>
            <a:ext cx="1039478" cy="35413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1F0922-6FB9-7649-ADAC-6B0086BB94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358" y="1909136"/>
            <a:ext cx="4646806" cy="3158302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E9F68F4-67A7-634A-BD84-F058DD772522}"/>
              </a:ext>
            </a:extLst>
          </p:cNvPr>
          <p:cNvSpPr txBox="1"/>
          <p:nvPr/>
        </p:nvSpPr>
        <p:spPr>
          <a:xfrm>
            <a:off x="467149" y="6424612"/>
            <a:ext cx="253210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/>
              <a:t>Hill </a:t>
            </a:r>
            <a:r>
              <a:rPr i="1" dirty="0"/>
              <a:t>et al.</a:t>
            </a:r>
            <a:r>
              <a:rPr dirty="0"/>
              <a:t> (2019)</a:t>
            </a:r>
            <a:r>
              <a:rPr lang="en-US" dirty="0"/>
              <a:t> </a:t>
            </a:r>
            <a:r>
              <a:rPr lang="en-US" i="1" dirty="0"/>
              <a:t>Nat. </a:t>
            </a:r>
            <a:r>
              <a:rPr lang="en-US" i="1" dirty="0" err="1"/>
              <a:t>Sust</a:t>
            </a:r>
            <a:r>
              <a:rPr lang="en-US" i="1" dirty="0"/>
              <a:t>.</a:t>
            </a: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408977331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417242" y="6424612"/>
            <a:ext cx="224022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 dirty="0"/>
          </a:p>
        </p:txBody>
      </p:sp>
      <p:sp>
        <p:nvSpPr>
          <p:cNvPr id="154" name="TextBox 8"/>
          <p:cNvSpPr txBox="1"/>
          <p:nvPr/>
        </p:nvSpPr>
        <p:spPr>
          <a:xfrm>
            <a:off x="417456" y="6424611"/>
            <a:ext cx="26891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lang="en-US" dirty="0"/>
              <a:t>Domingo </a:t>
            </a:r>
            <a:r>
              <a:rPr lang="en-US" i="1" dirty="0"/>
              <a:t>et al.</a:t>
            </a:r>
            <a:r>
              <a:rPr lang="en-US" dirty="0"/>
              <a:t> (2021) </a:t>
            </a:r>
            <a:r>
              <a:rPr lang="en-US" i="1" dirty="0"/>
              <a:t>PNAS</a:t>
            </a:r>
          </a:p>
        </p:txBody>
      </p:sp>
      <p:pic>
        <p:nvPicPr>
          <p:cNvPr id="6" name="Picture 5" descr="Graphical user interface, text, letter&#10;&#10;Description automatically generated">
            <a:extLst>
              <a:ext uri="{FF2B5EF4-FFF2-40B4-BE49-F238E27FC236}">
                <a16:creationId xmlns:a16="http://schemas.microsoft.com/office/drawing/2014/main" id="{535C4193-12E7-4A4C-B211-237BE366D8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17" y="367614"/>
            <a:ext cx="11592166" cy="359667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B262336-A10F-F946-8142-B95D7540314E}"/>
              </a:ext>
            </a:extLst>
          </p:cNvPr>
          <p:cNvSpPr/>
          <p:nvPr/>
        </p:nvSpPr>
        <p:spPr>
          <a:xfrm>
            <a:off x="1066800" y="4325796"/>
            <a:ext cx="10058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hlinkClick r:id="rId3"/>
              </a:rPr>
              <a:t>https://www.pnas.org/content/118/20/e2013637118</a:t>
            </a:r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Other information on Twitter: @</a:t>
            </a:r>
            <a:r>
              <a:rPr lang="en-US" sz="3200" dirty="0" err="1"/>
              <a:t>jdhill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2148513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5BDCB974-2FAA-4E40-9532-B6B22D84EAE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17242" y="6424612"/>
            <a:ext cx="224022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 dirty="0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583C01EF-CFF2-024B-8F4A-4A4491CDCED9}"/>
              </a:ext>
            </a:extLst>
          </p:cNvPr>
          <p:cNvSpPr txBox="1"/>
          <p:nvPr/>
        </p:nvSpPr>
        <p:spPr>
          <a:xfrm>
            <a:off x="417456" y="6424611"/>
            <a:ext cx="269079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lang="en-US" dirty="0"/>
              <a:t>Domingo </a:t>
            </a:r>
            <a:r>
              <a:rPr lang="en-US" i="1" dirty="0"/>
              <a:t>et al.</a:t>
            </a:r>
            <a:r>
              <a:rPr lang="en-US" dirty="0"/>
              <a:t> (2021) </a:t>
            </a:r>
            <a:r>
              <a:rPr lang="en-US" i="1" dirty="0"/>
              <a:t>PNAS</a:t>
            </a:r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8655AFCD-C4AF-5140-8094-FC057F2F2E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755650"/>
            <a:ext cx="10363200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7748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5BDCB974-2FAA-4E40-9532-B6B22D84EAE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17242" y="6424612"/>
            <a:ext cx="224022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 dirty="0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583C01EF-CFF2-024B-8F4A-4A4491CDCED9}"/>
              </a:ext>
            </a:extLst>
          </p:cNvPr>
          <p:cNvSpPr txBox="1"/>
          <p:nvPr/>
        </p:nvSpPr>
        <p:spPr>
          <a:xfrm>
            <a:off x="417456" y="6424611"/>
            <a:ext cx="269079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lang="en-US" dirty="0"/>
              <a:t>Domingo </a:t>
            </a:r>
            <a:r>
              <a:rPr lang="en-US" i="1" dirty="0"/>
              <a:t>et al.</a:t>
            </a:r>
            <a:r>
              <a:rPr lang="en-US" dirty="0"/>
              <a:t> (2021) </a:t>
            </a:r>
            <a:r>
              <a:rPr lang="en-US" i="1" dirty="0"/>
              <a:t>PNAS</a:t>
            </a:r>
          </a:p>
        </p:txBody>
      </p:sp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6DE674AC-A1C1-9D4E-BAF5-C147CB9C08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315" y="377959"/>
            <a:ext cx="9759972" cy="577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8757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5BDCB974-2FAA-4E40-9532-B6B22D84EAE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17242" y="6424612"/>
            <a:ext cx="224022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 dirty="0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583C01EF-CFF2-024B-8F4A-4A4491CDCED9}"/>
              </a:ext>
            </a:extLst>
          </p:cNvPr>
          <p:cNvSpPr txBox="1"/>
          <p:nvPr/>
        </p:nvSpPr>
        <p:spPr>
          <a:xfrm>
            <a:off x="417456" y="6424611"/>
            <a:ext cx="269079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lang="en-US" dirty="0"/>
              <a:t>Domingo</a:t>
            </a:r>
            <a:r>
              <a:rPr dirty="0"/>
              <a:t> </a:t>
            </a:r>
            <a:r>
              <a:rPr i="1" dirty="0"/>
              <a:t>et al.</a:t>
            </a:r>
            <a:r>
              <a:rPr dirty="0"/>
              <a:t> </a:t>
            </a:r>
            <a:r>
              <a:rPr lang="en-US" dirty="0"/>
              <a:t>(2021</a:t>
            </a:r>
            <a:r>
              <a:rPr dirty="0"/>
              <a:t>)</a:t>
            </a:r>
            <a:r>
              <a:rPr lang="en-US" dirty="0"/>
              <a:t> </a:t>
            </a:r>
            <a:r>
              <a:rPr lang="en-US" i="1" dirty="0"/>
              <a:t>PNAS</a:t>
            </a:r>
            <a:endParaRPr i="1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07C3B0F-A358-854F-8F84-3C8245B2EE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4184"/>
            <a:ext cx="12192000" cy="537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1771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5BDCB974-2FAA-4E40-9532-B6B22D84EAE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17242" y="6424612"/>
            <a:ext cx="224022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 dirty="0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583C01EF-CFF2-024B-8F4A-4A4491CDCED9}"/>
              </a:ext>
            </a:extLst>
          </p:cNvPr>
          <p:cNvSpPr txBox="1"/>
          <p:nvPr/>
        </p:nvSpPr>
        <p:spPr>
          <a:xfrm>
            <a:off x="417456" y="6424611"/>
            <a:ext cx="269079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lang="en-US" dirty="0"/>
              <a:t>Domingo</a:t>
            </a:r>
            <a:r>
              <a:rPr dirty="0"/>
              <a:t> </a:t>
            </a:r>
            <a:r>
              <a:rPr i="1" dirty="0"/>
              <a:t>et al.</a:t>
            </a:r>
            <a:r>
              <a:rPr dirty="0"/>
              <a:t> </a:t>
            </a:r>
            <a:r>
              <a:rPr lang="en-US" dirty="0"/>
              <a:t>(2021</a:t>
            </a:r>
            <a:r>
              <a:rPr dirty="0"/>
              <a:t>)</a:t>
            </a:r>
            <a:r>
              <a:rPr lang="en-US" dirty="0"/>
              <a:t> </a:t>
            </a:r>
            <a:r>
              <a:rPr lang="en-US" i="1" dirty="0"/>
              <a:t>PNAS</a:t>
            </a:r>
            <a:endParaRPr i="1" dirty="0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7526BAF2-5E0D-EF47-A94D-83C60EA0EE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1310" y="0"/>
            <a:ext cx="5349380" cy="614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7780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5BDCB974-2FAA-4E40-9532-B6B22D84EAE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17242" y="6424612"/>
            <a:ext cx="224022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 dirty="0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583C01EF-CFF2-024B-8F4A-4A4491CDCED9}"/>
              </a:ext>
            </a:extLst>
          </p:cNvPr>
          <p:cNvSpPr txBox="1"/>
          <p:nvPr/>
        </p:nvSpPr>
        <p:spPr>
          <a:xfrm>
            <a:off x="417456" y="6424611"/>
            <a:ext cx="26891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lang="en-US" dirty="0"/>
              <a:t>Domingo</a:t>
            </a:r>
            <a:r>
              <a:rPr dirty="0"/>
              <a:t> </a:t>
            </a:r>
            <a:r>
              <a:rPr i="1" dirty="0"/>
              <a:t>et al.</a:t>
            </a:r>
            <a:r>
              <a:rPr dirty="0"/>
              <a:t> (</a:t>
            </a:r>
            <a:r>
              <a:rPr lang="en-US" dirty="0"/>
              <a:t>2020</a:t>
            </a:r>
            <a:r>
              <a:rPr dirty="0"/>
              <a:t>)</a:t>
            </a:r>
            <a:r>
              <a:rPr lang="en-US" dirty="0"/>
              <a:t> </a:t>
            </a:r>
            <a:r>
              <a:rPr lang="en-US" i="1" dirty="0"/>
              <a:t>PNAS</a:t>
            </a:r>
            <a:endParaRPr i="1" dirty="0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12A22416-C80F-2346-BB01-02359754BE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014" y="207819"/>
            <a:ext cx="11276250" cy="584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7136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5BDCB974-2FAA-4E40-9532-B6B22D84EAE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17242" y="6424612"/>
            <a:ext cx="224022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 dirty="0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583C01EF-CFF2-024B-8F4A-4A4491CDCED9}"/>
              </a:ext>
            </a:extLst>
          </p:cNvPr>
          <p:cNvSpPr txBox="1"/>
          <p:nvPr/>
        </p:nvSpPr>
        <p:spPr>
          <a:xfrm>
            <a:off x="417456" y="6424611"/>
            <a:ext cx="269079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lang="en-US" dirty="0"/>
              <a:t>Domingo</a:t>
            </a:r>
            <a:r>
              <a:rPr dirty="0"/>
              <a:t> </a:t>
            </a:r>
            <a:r>
              <a:rPr i="1" dirty="0"/>
              <a:t>et al.</a:t>
            </a:r>
            <a:r>
              <a:rPr dirty="0"/>
              <a:t> </a:t>
            </a:r>
            <a:r>
              <a:rPr lang="en-US" dirty="0"/>
              <a:t>(2021</a:t>
            </a:r>
            <a:r>
              <a:rPr dirty="0"/>
              <a:t>)</a:t>
            </a:r>
            <a:r>
              <a:rPr lang="en-US" dirty="0"/>
              <a:t> </a:t>
            </a:r>
            <a:r>
              <a:rPr lang="en-US" i="1" dirty="0"/>
              <a:t>PNAS</a:t>
            </a:r>
            <a:endParaRPr i="1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1104CE62-6F88-7540-814A-6D01122A8B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821" y="0"/>
            <a:ext cx="5577028" cy="6145619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AB1BFE3A-26DC-E44E-99FF-027A34689D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7518" y="266382"/>
            <a:ext cx="5207661" cy="587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8399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5BDCB974-2FAA-4E40-9532-B6B22D84EAE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17242" y="6424612"/>
            <a:ext cx="224022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 dirty="0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583C01EF-CFF2-024B-8F4A-4A4491CDCED9}"/>
              </a:ext>
            </a:extLst>
          </p:cNvPr>
          <p:cNvSpPr txBox="1"/>
          <p:nvPr/>
        </p:nvSpPr>
        <p:spPr>
          <a:xfrm>
            <a:off x="417456" y="6424611"/>
            <a:ext cx="269079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lang="en-US" dirty="0"/>
              <a:t>Domingo </a:t>
            </a:r>
            <a:r>
              <a:rPr lang="en-US" i="1" dirty="0"/>
              <a:t>et al.</a:t>
            </a:r>
            <a:r>
              <a:rPr lang="en-US" dirty="0"/>
              <a:t> (2021) </a:t>
            </a:r>
            <a:r>
              <a:rPr lang="en-US" i="1" dirty="0"/>
              <a:t>PNAS</a:t>
            </a:r>
          </a:p>
        </p:txBody>
      </p:sp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3858F939-C1DB-7043-AF85-3E5808AE26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1120375"/>
            <a:ext cx="11083636" cy="461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0103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417242" y="6424612"/>
            <a:ext cx="224022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 dirty="0"/>
          </a:p>
        </p:txBody>
      </p:sp>
      <p:sp>
        <p:nvSpPr>
          <p:cNvPr id="154" name="TextBox 8"/>
          <p:cNvSpPr txBox="1"/>
          <p:nvPr/>
        </p:nvSpPr>
        <p:spPr>
          <a:xfrm>
            <a:off x="417456" y="6424611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6B70278-14AF-584C-A002-7EDFC42E9A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918" y="456628"/>
            <a:ext cx="9514165" cy="553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6984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5BDCB974-2FAA-4E40-9532-B6B22D84EAE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17242" y="6424612"/>
            <a:ext cx="224022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 dirty="0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583C01EF-CFF2-024B-8F4A-4A4491CDCED9}"/>
              </a:ext>
            </a:extLst>
          </p:cNvPr>
          <p:cNvSpPr txBox="1"/>
          <p:nvPr/>
        </p:nvSpPr>
        <p:spPr>
          <a:xfrm>
            <a:off x="417456" y="6424611"/>
            <a:ext cx="269079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lang="en-US" dirty="0"/>
              <a:t>Domingo </a:t>
            </a:r>
            <a:r>
              <a:rPr lang="en-US" i="1" dirty="0"/>
              <a:t>et al.</a:t>
            </a:r>
            <a:r>
              <a:rPr lang="en-US" dirty="0"/>
              <a:t> (2021) </a:t>
            </a:r>
            <a:r>
              <a:rPr lang="en-US" i="1" dirty="0"/>
              <a:t>PNAS</a:t>
            </a:r>
          </a:p>
        </p:txBody>
      </p:sp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A3C0E701-CF9B-7143-9415-8C7D60239F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1117600"/>
            <a:ext cx="114808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1545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417242" y="6424612"/>
            <a:ext cx="224022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 dirty="0"/>
          </a:p>
        </p:txBody>
      </p:sp>
      <p:sp>
        <p:nvSpPr>
          <p:cNvPr id="154" name="TextBox 8"/>
          <p:cNvSpPr txBox="1"/>
          <p:nvPr/>
        </p:nvSpPr>
        <p:spPr>
          <a:xfrm>
            <a:off x="417456" y="6424611"/>
            <a:ext cx="199028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/>
              <a:t>Tessum </a:t>
            </a:r>
            <a:r>
              <a:rPr i="1" dirty="0"/>
              <a:t>et al.</a:t>
            </a:r>
            <a:r>
              <a:rPr dirty="0"/>
              <a:t> (201</a:t>
            </a:r>
            <a:r>
              <a:rPr lang="en-US" dirty="0"/>
              <a:t>7</a:t>
            </a:r>
            <a:r>
              <a:rPr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EE874B-64C2-2F4E-93FE-BD5A7599EC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0496" y="196305"/>
            <a:ext cx="6900937" cy="606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52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417242" y="6424612"/>
            <a:ext cx="224022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0B36E1-A286-7243-B33D-F9B5FE4903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396" y="249383"/>
            <a:ext cx="9887208" cy="6062738"/>
          </a:xfrm>
          <a:prstGeom prst="rect">
            <a:avLst/>
          </a:prstGeom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E3D0F887-11B1-244B-AEE2-9D6090923212}"/>
              </a:ext>
            </a:extLst>
          </p:cNvPr>
          <p:cNvSpPr txBox="1"/>
          <p:nvPr/>
        </p:nvSpPr>
        <p:spPr>
          <a:xfrm>
            <a:off x="386594" y="6424611"/>
            <a:ext cx="254973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/>
              <a:t>Tessum </a:t>
            </a:r>
            <a:r>
              <a:rPr i="1" dirty="0"/>
              <a:t>et al.</a:t>
            </a:r>
            <a:r>
              <a:rPr dirty="0"/>
              <a:t> (2019)</a:t>
            </a:r>
            <a:r>
              <a:rPr lang="en-US" dirty="0"/>
              <a:t> </a:t>
            </a:r>
            <a:r>
              <a:rPr lang="en-US" i="1" dirty="0"/>
              <a:t>PNAS</a:t>
            </a: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308499665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5BDCB974-2FAA-4E40-9532-B6B22D84EAE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17242" y="6424612"/>
            <a:ext cx="224022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 dirty="0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583C01EF-CFF2-024B-8F4A-4A4491CDCED9}"/>
              </a:ext>
            </a:extLst>
          </p:cNvPr>
          <p:cNvSpPr txBox="1"/>
          <p:nvPr/>
        </p:nvSpPr>
        <p:spPr>
          <a:xfrm>
            <a:off x="417456" y="6424611"/>
            <a:ext cx="306109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lang="en-US" dirty="0" err="1"/>
              <a:t>Thakrar</a:t>
            </a:r>
            <a:r>
              <a:rPr dirty="0"/>
              <a:t> </a:t>
            </a:r>
            <a:r>
              <a:rPr i="1" dirty="0"/>
              <a:t>et al.</a:t>
            </a:r>
            <a:r>
              <a:rPr dirty="0"/>
              <a:t> (</a:t>
            </a:r>
            <a:r>
              <a:rPr lang="en-US" dirty="0"/>
              <a:t>2020</a:t>
            </a:r>
            <a:r>
              <a:rPr dirty="0"/>
              <a:t>)</a:t>
            </a:r>
            <a:r>
              <a:rPr lang="en-US" dirty="0"/>
              <a:t> </a:t>
            </a:r>
            <a:r>
              <a:rPr lang="en-US" i="1" dirty="0"/>
              <a:t>ES&amp;T Lett.</a:t>
            </a:r>
            <a:endParaRPr i="1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40FD71C-4F27-954A-B26A-905612E475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272" y="338484"/>
            <a:ext cx="10529455" cy="579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5342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5BDCB974-2FAA-4E40-9532-B6B22D84EAE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17242" y="6424612"/>
            <a:ext cx="224022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 dirty="0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583C01EF-CFF2-024B-8F4A-4A4491CDCED9}"/>
              </a:ext>
            </a:extLst>
          </p:cNvPr>
          <p:cNvSpPr txBox="1"/>
          <p:nvPr/>
        </p:nvSpPr>
        <p:spPr>
          <a:xfrm>
            <a:off x="417456" y="6424611"/>
            <a:ext cx="287193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lang="en-US" dirty="0" err="1"/>
              <a:t>Tessum</a:t>
            </a:r>
            <a:r>
              <a:rPr dirty="0"/>
              <a:t> </a:t>
            </a:r>
            <a:r>
              <a:rPr i="1" dirty="0"/>
              <a:t>et al.</a:t>
            </a:r>
            <a:r>
              <a:rPr dirty="0"/>
              <a:t> (</a:t>
            </a:r>
            <a:r>
              <a:rPr lang="en-US" dirty="0"/>
              <a:t>2021</a:t>
            </a:r>
            <a:r>
              <a:t>)</a:t>
            </a:r>
            <a:r>
              <a:rPr lang="en-US"/>
              <a:t> </a:t>
            </a:r>
            <a:r>
              <a:rPr lang="en-US" i="1"/>
              <a:t>Sci</a:t>
            </a:r>
            <a:r>
              <a:rPr lang="en-US" i="1" dirty="0"/>
              <a:t>. Adv.</a:t>
            </a:r>
            <a:endParaRPr i="1" dirty="0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E9FC01B-EE9C-4544-83F6-CA57624D2D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0" y="927100"/>
            <a:ext cx="100965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9920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5BDCB974-2FAA-4E40-9532-B6B22D84EAE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17242" y="6424612"/>
            <a:ext cx="224022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 dirty="0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583C01EF-CFF2-024B-8F4A-4A4491CDCED9}"/>
              </a:ext>
            </a:extLst>
          </p:cNvPr>
          <p:cNvSpPr txBox="1"/>
          <p:nvPr/>
        </p:nvSpPr>
        <p:spPr>
          <a:xfrm>
            <a:off x="417456" y="6424611"/>
            <a:ext cx="287193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lang="en-US" dirty="0" err="1"/>
              <a:t>Tessum</a:t>
            </a:r>
            <a:r>
              <a:rPr dirty="0"/>
              <a:t> </a:t>
            </a:r>
            <a:r>
              <a:rPr i="1" dirty="0"/>
              <a:t>et al.</a:t>
            </a:r>
            <a:r>
              <a:rPr dirty="0"/>
              <a:t> (</a:t>
            </a:r>
            <a:r>
              <a:rPr lang="en-US" dirty="0"/>
              <a:t>2021</a:t>
            </a:r>
            <a:r>
              <a:t>)</a:t>
            </a:r>
            <a:r>
              <a:rPr lang="en-US"/>
              <a:t> </a:t>
            </a:r>
            <a:r>
              <a:rPr lang="en-US" i="1"/>
              <a:t>Sci</a:t>
            </a:r>
            <a:r>
              <a:rPr lang="en-US" i="1" dirty="0"/>
              <a:t>. Adv.</a:t>
            </a:r>
            <a:endParaRPr i="1" dirty="0"/>
          </a:p>
        </p:txBody>
      </p:sp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6F42204C-7CF4-BF43-B8BF-24C605C8DB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" y="495300"/>
            <a:ext cx="109474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0487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5BDCB974-2FAA-4E40-9532-B6B22D84EAE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17242" y="6424612"/>
            <a:ext cx="224022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 dirty="0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583C01EF-CFF2-024B-8F4A-4A4491CDCED9}"/>
              </a:ext>
            </a:extLst>
          </p:cNvPr>
          <p:cNvSpPr txBox="1"/>
          <p:nvPr/>
        </p:nvSpPr>
        <p:spPr>
          <a:xfrm>
            <a:off x="417456" y="6424611"/>
            <a:ext cx="281903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lang="en-US" dirty="0" err="1"/>
              <a:t>Tessum</a:t>
            </a:r>
            <a:r>
              <a:rPr lang="en-US" dirty="0"/>
              <a:t> </a:t>
            </a:r>
            <a:r>
              <a:rPr lang="en-US" i="1" dirty="0"/>
              <a:t>et al.</a:t>
            </a:r>
            <a:r>
              <a:rPr lang="en-US" dirty="0"/>
              <a:t> (2021) </a:t>
            </a:r>
            <a:r>
              <a:rPr lang="en-US" i="1" dirty="0"/>
              <a:t>Sci. Adv.</a:t>
            </a:r>
          </a:p>
        </p:txBody>
      </p:sp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6E961D10-6BA8-7A46-A163-45125CF6F9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2959" y="64057"/>
            <a:ext cx="7232878" cy="630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1639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417242" y="6424612"/>
            <a:ext cx="224022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pic>
        <p:nvPicPr>
          <p:cNvPr id="152" name="Picture 6" descr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06" y="41485"/>
            <a:ext cx="8696189" cy="6238571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TextBox 8"/>
          <p:cNvSpPr txBox="1"/>
          <p:nvPr/>
        </p:nvSpPr>
        <p:spPr>
          <a:xfrm>
            <a:off x="407859" y="6424611"/>
            <a:ext cx="254973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/>
              <a:t>Tessum </a:t>
            </a:r>
            <a:r>
              <a:rPr i="1" dirty="0"/>
              <a:t>et al.</a:t>
            </a:r>
            <a:r>
              <a:rPr dirty="0"/>
              <a:t> (2019)</a:t>
            </a:r>
            <a:r>
              <a:rPr lang="en-US" dirty="0"/>
              <a:t> </a:t>
            </a:r>
            <a:r>
              <a:rPr lang="en-US" i="1" dirty="0"/>
              <a:t>PNAS</a:t>
            </a: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287813222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231</Words>
  <Application>Microsoft Office PowerPoint</Application>
  <PresentationFormat>Widescreen</PresentationFormat>
  <Paragraphs>48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Helvetica</vt:lpstr>
      <vt:lpstr>Office Theme</vt:lpstr>
      <vt:lpstr>Air quality (PM2.5)-related health effects of agriculture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Quality Effects of Agricultural Crops</dc:title>
  <cp:lastModifiedBy>Michelle Montoya-Goldman</cp:lastModifiedBy>
  <cp:revision>150</cp:revision>
  <cp:lastPrinted>2021-06-08T16:39:43Z</cp:lastPrinted>
  <dcterms:modified xsi:type="dcterms:W3CDTF">2021-10-22T13:44:20Z</dcterms:modified>
</cp:coreProperties>
</file>