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3" r:id="rId2"/>
    <p:sldId id="266" r:id="rId3"/>
    <p:sldId id="265" r:id="rId4"/>
    <p:sldId id="259" r:id="rId5"/>
    <p:sldId id="260" r:id="rId6"/>
    <p:sldId id="261" r:id="rId7"/>
    <p:sldId id="267" r:id="rId8"/>
    <p:sldId id="256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62" d="100"/>
          <a:sy n="62" d="100"/>
        </p:scale>
        <p:origin x="79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5FC443-54D2-4AB6-B26C-8F32AF9BBFEF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9BEA9B-8042-4410-8FD2-353CB0A1B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80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BEA9B-8042-4410-8FD2-353CB0A1B3A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37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BEA9B-8042-4410-8FD2-353CB0A1B3A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683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Permit databases don’t capture the increase in operations or manure produced. </a:t>
            </a:r>
          </a:p>
          <a:p>
            <a:endParaRPr lang="en-US" dirty="0"/>
          </a:p>
          <a:p>
            <a:r>
              <a:rPr lang="en-US" dirty="0"/>
              <a:t>Operations below permit thresholds aren’t in the databases.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BEA9B-8042-4410-8FD2-353CB0A1B3A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545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Precise locations help document who is affected – surrounded by livestock operations.</a:t>
            </a:r>
          </a:p>
          <a:p>
            <a:endParaRPr lang="en-US" dirty="0"/>
          </a:p>
          <a:p>
            <a:r>
              <a:rPr lang="en-US" dirty="0"/>
              <a:t>Coupled with census block data.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BEA9B-8042-4410-8FD2-353CB0A1B3A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1955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505260"/>
                </a:solidFill>
                <a:effectLst/>
                <a:latin typeface="Lato" panose="020F0502020204030203" pitchFamily="34" charset="0"/>
              </a:rPr>
              <a:t> 79 percent of hog manure comes from unregulated farms.</a:t>
            </a:r>
          </a:p>
          <a:p>
            <a:pPr algn="l" fontAlgn="base"/>
            <a:endParaRPr lang="en-US" b="0" i="0" dirty="0">
              <a:solidFill>
                <a:srgbClr val="505260"/>
              </a:solidFill>
              <a:effectLst/>
              <a:latin typeface="Lato" panose="020F0502020204030203" pitchFamily="34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505260"/>
                </a:solidFill>
                <a:effectLst/>
                <a:latin typeface="Lato" panose="020F0502020204030203" pitchFamily="34" charset="0"/>
              </a:rPr>
              <a:t> So does 84 percent of cattle manure.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BEA9B-8042-4410-8FD2-353CB0A1B3A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21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Nitrate in drinking water…</a:t>
            </a:r>
          </a:p>
          <a:p>
            <a:endParaRPr lang="en-US" dirty="0"/>
          </a:p>
          <a:p>
            <a:r>
              <a:rPr lang="en-US" dirty="0"/>
              <a:t>Ammonia </a:t>
            </a:r>
          </a:p>
          <a:p>
            <a:endParaRPr lang="en-US" dirty="0"/>
          </a:p>
          <a:p>
            <a:r>
              <a:rPr lang="en-US" dirty="0"/>
              <a:t>Nitrous oxide </a:t>
            </a:r>
          </a:p>
          <a:p>
            <a:endParaRPr lang="en-US" dirty="0"/>
          </a:p>
          <a:p>
            <a:r>
              <a:rPr lang="en-US" dirty="0"/>
              <a:t>Great deal of nitrogen volatilizes before it can be applied to fields.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BEA9B-8042-4410-8FD2-353CB0A1B3A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386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2A7F7-CE37-470C-A4A4-1C81E06E90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0AA221-B9A0-4370-9D34-9D20934742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E5DFA1-E91A-4CF0-ADA3-BA2A5A009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3FE43-AB15-4654-A9A1-1C18809C9507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5AED3A-8A4F-4DE5-91B0-F388A1A0E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B03A6E-2899-4F1E-9CC9-C56862C1D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5E033-52BB-4331-AE54-F210B6BF1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001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3F026-AD8C-411F-9A7C-AC1846552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BE3C7D-C34D-46AE-9A42-B4572BB8C2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00F274-B151-4178-A9F8-3698295D4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3FE43-AB15-4654-A9A1-1C18809C9507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3A98C4-81F0-4B38-84E3-FE6BB8E28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B814B9-F8F0-4B32-B584-4D057829A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5E033-52BB-4331-AE54-F210B6BF1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110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BF269C-DD3B-400D-A10C-74A6D9BFD7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02FA6D-165B-45F2-80C6-B49FB95A6D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F5FB29-F11A-453F-BC10-E93348A7A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3FE43-AB15-4654-A9A1-1C18809C9507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F573EA-B303-4695-A8B0-CD4D16988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EAAA38-B382-49B5-9EBD-0EC882FEE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5E033-52BB-4331-AE54-F210B6BF1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903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20AE9-5A57-49E1-AAD9-B16218ED2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D1984-6DB9-48A0-90AD-D421D99259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E8315-272E-44E8-A30F-DD3DAE18A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3FE43-AB15-4654-A9A1-1C18809C9507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F0E7AD-E4B2-453F-A84A-E7AE79D68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FDD6E7-77A0-4BB9-96C2-8489677CF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5E033-52BB-4331-AE54-F210B6BF1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83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8BE92-CB94-40F0-9539-DE145E19F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52E80E-2752-40F6-BFEA-AA306B16B8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5F8B3-D46F-4715-AC7B-09B7B9652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3FE43-AB15-4654-A9A1-1C18809C9507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ABDC1-7AEC-4FF6-BD0C-4138049C3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00A32C-6B37-4E74-809E-2D03B3B9E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5E033-52BB-4331-AE54-F210B6BF1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98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31FB9-31B6-4522-9580-D2F36EC0F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9F600-F917-4B1A-A1F5-035D173654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664B2A-84B9-4982-AC4B-30672C9890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6DFA72-FF21-4F85-89D0-AC858E100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3FE43-AB15-4654-A9A1-1C18809C9507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23D662-CDB0-42DD-B1DC-147697130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B4E181-1049-46DA-9F32-44B432B6B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5E033-52BB-4331-AE54-F210B6BF1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802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D2EE4-6817-4EDA-B0CA-78FADB8B3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453BD8-7953-4168-8E43-FD72685631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981370-4DE8-426E-BE16-2DFCEAB90E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2B364A-8D80-4B62-BD85-4E310AF562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E0A49B-E91B-4918-ADC9-B4745F7C3E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DEE19B-3D5D-4A6F-A9B0-9B4BF57C0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3FE43-AB15-4654-A9A1-1C18809C9507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760B7A-A009-4B1C-BA80-5DA2E4702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5689BD-DF2E-4E4A-AE31-8C5B8C62D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5E033-52BB-4331-AE54-F210B6BF1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880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7E688-B43C-49C9-9C4A-039D52DCE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2FBD2C-8C0D-4420-95B3-307B65616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3FE43-AB15-4654-A9A1-1C18809C9507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E30243-85F7-4ECA-B17E-43A58844D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442086-CD89-4CBB-B682-C28E0F9A4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5E033-52BB-4331-AE54-F210B6BF1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847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8F8208-82BD-4CA6-A46B-64EC5AFE0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3FE43-AB15-4654-A9A1-1C18809C9507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C86B7F-31BC-404A-949E-CA2A97822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925535-23B8-45AD-BF5C-86DA3E7A3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5E033-52BB-4331-AE54-F210B6BF1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367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5CCA0-DB9A-40F0-87A1-CB7205A1B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65AC7A-B177-4BAB-809A-D2C37DFC4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B4E00D-A729-4A55-94DB-70B6885716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B5E94F-E5EA-4CB8-9DBB-BF5F42C86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3FE43-AB15-4654-A9A1-1C18809C9507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100AF6-B179-430A-8F5B-BDB1266CB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B4DD51-F6E9-49E9-81BF-09A02C315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5E033-52BB-4331-AE54-F210B6BF1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548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DD93E-96D6-4423-9A15-AE832F99A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2838B5-411C-4F96-8BD7-146D888A59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D8826-DEDB-4046-8BF3-00754F24E8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C21594-4F56-4483-8466-69418632A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3FE43-AB15-4654-A9A1-1C18809C9507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569065-A5DF-4DED-BC37-1D78EFA96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27C304-E25B-4B5A-9FCB-2F7896796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5E033-52BB-4331-AE54-F210B6BF1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229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274EB6-E45F-4804-8131-29C77C254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C77C8F-0290-4703-9259-4BFACA7B33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6C7CB6-B3AC-4904-A5DF-4F743E8614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3FE43-AB15-4654-A9A1-1C18809C9507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E3453A-79E3-40A8-802F-8C4EE6C8B7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8B4FC6-18FD-4DED-A0A6-33A93C8A53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5E033-52BB-4331-AE54-F210B6BF1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695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accent4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50062FAE-ED90-4903-BC6F-CD195C11B9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547" y="6074022"/>
            <a:ext cx="1606550" cy="512445"/>
          </a:xfrm>
          <a:prstGeom prst="rect">
            <a:avLst/>
          </a:prstGeom>
        </p:spPr>
      </p:pic>
      <p:sp>
        <p:nvSpPr>
          <p:cNvPr id="5" name="AutoShape 2" descr="René">
            <a:extLst>
              <a:ext uri="{FF2B5EF4-FFF2-40B4-BE49-F238E27FC236}">
                <a16:creationId xmlns:a16="http://schemas.microsoft.com/office/drawing/2014/main" id="{6D744668-A634-4194-9607-A1CF819313D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3041D7-AA13-49A2-B37E-F08E1F7DB2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2180" y="1122363"/>
            <a:ext cx="10242958" cy="2387600"/>
          </a:xfrm>
        </p:spPr>
        <p:txBody>
          <a:bodyPr>
            <a:normAutofit/>
          </a:bodyPr>
          <a:lstStyle/>
          <a:p>
            <a:r>
              <a:rPr lang="en-US" sz="3200" dirty="0"/>
              <a:t>Environmental Threats from Livestock Operations Growing – Under the Radar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6BECC8-B913-48ED-8253-482363DE28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Environmental Protection Network</a:t>
            </a:r>
          </a:p>
          <a:p>
            <a:r>
              <a:rPr lang="en-US" dirty="0"/>
              <a:t>10.15.2021</a:t>
            </a:r>
          </a:p>
          <a:p>
            <a:r>
              <a:rPr lang="en-US" sz="1800" dirty="0"/>
              <a:t>Craig Cox</a:t>
            </a:r>
          </a:p>
          <a:p>
            <a:r>
              <a:rPr lang="en-US" sz="1800" dirty="0"/>
              <a:t>Environmental Working Group</a:t>
            </a:r>
          </a:p>
        </p:txBody>
      </p:sp>
    </p:spTree>
    <p:extLst>
      <p:ext uri="{BB962C8B-B14F-4D97-AF65-F5344CB8AC3E}">
        <p14:creationId xmlns:p14="http://schemas.microsoft.com/office/powerpoint/2010/main" val="3894923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accent4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50062FAE-ED90-4903-BC6F-CD195C11B9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547" y="6074022"/>
            <a:ext cx="1606550" cy="512445"/>
          </a:xfrm>
          <a:prstGeom prst="rect">
            <a:avLst/>
          </a:prstGeom>
        </p:spPr>
      </p:pic>
      <p:sp>
        <p:nvSpPr>
          <p:cNvPr id="5" name="AutoShape 2" descr="René">
            <a:extLst>
              <a:ext uri="{FF2B5EF4-FFF2-40B4-BE49-F238E27FC236}">
                <a16:creationId xmlns:a16="http://schemas.microsoft.com/office/drawing/2014/main" id="{6D744668-A634-4194-9607-A1CF819313D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902B88-4AC4-43BA-A27F-C683F80CC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5944"/>
            <a:ext cx="10515600" cy="578498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Under the Radar…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E122D67-30BB-41D8-824B-193F117AC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99796"/>
            <a:ext cx="10515600" cy="3433665"/>
          </a:xfrm>
        </p:spPr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Industrial animal operations threats to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health, drinking water, air quality, quality of life, climate have reached crisis proportions in communities surrounded by these operations.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Big problem…the growth and concentration of animal feeding operations on the landscape has gone on under the radar: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CWA Act permitting only captures a fraction of the operations and states vary dramatically on accessibility of that permit data AND any precise locations.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Census of Agriculture only provides gross county-level statistics, sometimes unreliable and usually out of date.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 pierce the veil now thanks to…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Remote sensing – satellite and aerial imagery far more accessible.  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Far better geographic data layers and geospatial software to do deeper analysis.</a:t>
            </a:r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29BE30B1-5AD8-49D7-A278-0CFBAAA43A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578" y="4220694"/>
            <a:ext cx="3169118" cy="2003222"/>
          </a:xfrm>
          <a:prstGeom prst="rect">
            <a:avLst/>
          </a:prstGeom>
        </p:spPr>
      </p:pic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BF75E338-6AD8-49BE-9D7B-F510519F90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305" y="4220694"/>
            <a:ext cx="3034005" cy="2003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632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accent4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50062FAE-ED90-4903-BC6F-CD195C11B9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547" y="6074022"/>
            <a:ext cx="1606550" cy="512445"/>
          </a:xfrm>
          <a:prstGeom prst="rect">
            <a:avLst/>
          </a:prstGeom>
        </p:spPr>
      </p:pic>
      <p:sp>
        <p:nvSpPr>
          <p:cNvPr id="5" name="AutoShape 2" descr="René">
            <a:extLst>
              <a:ext uri="{FF2B5EF4-FFF2-40B4-BE49-F238E27FC236}">
                <a16:creationId xmlns:a16="http://schemas.microsoft.com/office/drawing/2014/main" id="{6D744668-A634-4194-9607-A1CF819313D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EB632FA-18A1-4FA9-8925-E50A950D6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4878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Operations are increasing, expanding and concentrating…</a:t>
            </a:r>
          </a:p>
        </p:txBody>
      </p:sp>
      <p:pic>
        <p:nvPicPr>
          <p:cNvPr id="11" name="Picture 10" descr="Chart, line chart&#10;&#10;Description automatically generated">
            <a:extLst>
              <a:ext uri="{FF2B5EF4-FFF2-40B4-BE49-F238E27FC236}">
                <a16:creationId xmlns:a16="http://schemas.microsoft.com/office/drawing/2014/main" id="{B5B71A9A-4C74-4FD0-BCA6-8CEA0640E5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13" y="1292927"/>
            <a:ext cx="4293105" cy="2288473"/>
          </a:xfrm>
          <a:prstGeom prst="rect">
            <a:avLst/>
          </a:prstGeom>
        </p:spPr>
      </p:pic>
      <p:pic>
        <p:nvPicPr>
          <p:cNvPr id="13" name="Picture 12" descr="Chart, line chart&#10;&#10;Description automatically generated">
            <a:extLst>
              <a:ext uri="{FF2B5EF4-FFF2-40B4-BE49-F238E27FC236}">
                <a16:creationId xmlns:a16="http://schemas.microsoft.com/office/drawing/2014/main" id="{A075BA88-6369-4975-B81F-B25FC4284C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548" y="1182026"/>
            <a:ext cx="3319529" cy="2508272"/>
          </a:xfrm>
          <a:prstGeom prst="rect">
            <a:avLst/>
          </a:prstGeom>
        </p:spPr>
      </p:pic>
      <p:pic>
        <p:nvPicPr>
          <p:cNvPr id="15" name="Picture 14" descr="Map&#10;&#10;Description automatically generated">
            <a:extLst>
              <a:ext uri="{FF2B5EF4-FFF2-40B4-BE49-F238E27FC236}">
                <a16:creationId xmlns:a16="http://schemas.microsoft.com/office/drawing/2014/main" id="{8DB1E7E9-40F4-4267-A6B2-F429239665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833" y="3799195"/>
            <a:ext cx="6697533" cy="278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607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accent4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50062FAE-ED90-4903-BC6F-CD195C11B9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547" y="6074023"/>
            <a:ext cx="1606550" cy="491370"/>
          </a:xfrm>
          <a:prstGeom prst="rect">
            <a:avLst/>
          </a:prstGeom>
        </p:spPr>
      </p:pic>
      <p:sp>
        <p:nvSpPr>
          <p:cNvPr id="5" name="AutoShape 2" descr="René">
            <a:extLst>
              <a:ext uri="{FF2B5EF4-FFF2-40B4-BE49-F238E27FC236}">
                <a16:creationId xmlns:a16="http://schemas.microsoft.com/office/drawing/2014/main" id="{6D744668-A634-4194-9607-A1CF819313D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4CB38ACC-482B-4C67-AC16-4FB31E8C2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645" y="227484"/>
            <a:ext cx="11192451" cy="540521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latin typeface="+mn-lt"/>
              </a:rPr>
              <a:t>North Carolina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8A493D7-6544-479C-875D-4FA726D2A2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2645" y="768005"/>
            <a:ext cx="4979277" cy="455295"/>
          </a:xfrm>
        </p:spPr>
        <p:txBody>
          <a:bodyPr/>
          <a:lstStyle/>
          <a:p>
            <a:pPr algn="ctr"/>
            <a:r>
              <a:rPr lang="en-US" dirty="0"/>
              <a:t>Concentrated in communities of color</a:t>
            </a:r>
          </a:p>
        </p:txBody>
      </p:sp>
      <p:pic>
        <p:nvPicPr>
          <p:cNvPr id="15" name="Content Placeholder 15">
            <a:extLst>
              <a:ext uri="{FF2B5EF4-FFF2-40B4-BE49-F238E27FC236}">
                <a16:creationId xmlns:a16="http://schemas.microsoft.com/office/drawing/2014/main" id="{C0EFE8C8-771C-4054-9B6D-BADD2F40F69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649" y="1308526"/>
            <a:ext cx="3255013" cy="2640402"/>
          </a:xfr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FE189C-5A2E-4DDF-ADE8-FDEF10C801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95671" y="768005"/>
            <a:ext cx="5745474" cy="455295"/>
          </a:xfrm>
        </p:spPr>
        <p:txBody>
          <a:bodyPr/>
          <a:lstStyle/>
          <a:p>
            <a:pPr algn="ctr"/>
            <a:r>
              <a:rPr lang="en-US" dirty="0"/>
              <a:t>And where climate change increases risk</a:t>
            </a:r>
          </a:p>
        </p:txBody>
      </p:sp>
      <p:pic>
        <p:nvPicPr>
          <p:cNvPr id="17" name="Content Placeholder 21">
            <a:extLst>
              <a:ext uri="{FF2B5EF4-FFF2-40B4-BE49-F238E27FC236}">
                <a16:creationId xmlns:a16="http://schemas.microsoft.com/office/drawing/2014/main" id="{31621C6E-3A99-4E4B-894A-D62932451A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465" y="1308526"/>
            <a:ext cx="3755885" cy="2640402"/>
          </a:xfrm>
          <a:prstGeom prst="rect">
            <a:avLst/>
          </a:prstGeom>
        </p:spPr>
      </p:pic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A5D1765-446E-4EAF-9CFC-95BD7763C3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223" y="4207147"/>
            <a:ext cx="6111459" cy="2423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22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accent4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50062FAE-ED90-4903-BC6F-CD195C11B9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547" y="6074022"/>
            <a:ext cx="1606550" cy="512445"/>
          </a:xfrm>
          <a:prstGeom prst="rect">
            <a:avLst/>
          </a:prstGeom>
        </p:spPr>
      </p:pic>
      <p:sp>
        <p:nvSpPr>
          <p:cNvPr id="5" name="AutoShape 2" descr="René">
            <a:extLst>
              <a:ext uri="{FF2B5EF4-FFF2-40B4-BE49-F238E27FC236}">
                <a16:creationId xmlns:a16="http://schemas.microsoft.com/office/drawing/2014/main" id="{6D744668-A634-4194-9607-A1CF819313D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555D30-99FE-4502-BA24-AA0A8D795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14" y="365125"/>
            <a:ext cx="10629078" cy="678625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+mn-lt"/>
              </a:rPr>
              <a:t>Ohio-Maumee River Watershed &amp; Lake Erie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F92783-51CC-49CF-8058-653ED80A63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3215" y="1197866"/>
            <a:ext cx="3918766" cy="484632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n-US" dirty="0"/>
              <a:t>Permits based on size of operation = missing much of the problem…</a:t>
            </a:r>
          </a:p>
        </p:txBody>
      </p:sp>
      <p:pic>
        <p:nvPicPr>
          <p:cNvPr id="10" name="Content Placeholder 9" descr="Chart, diagram, pie chart&#10;&#10;Description automatically generated">
            <a:extLst>
              <a:ext uri="{FF2B5EF4-FFF2-40B4-BE49-F238E27FC236}">
                <a16:creationId xmlns:a16="http://schemas.microsoft.com/office/drawing/2014/main" id="{4FC10A1D-ABDE-4BC5-B9B9-EA681E59C12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357" y="1836614"/>
            <a:ext cx="3817624" cy="2736442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1DEE639-E152-41D9-92FD-44A0F4459C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46980" y="1209763"/>
            <a:ext cx="3918767" cy="472735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n-US" dirty="0"/>
              <a:t>Upshot  – toxic drinking water </a:t>
            </a:r>
          </a:p>
        </p:txBody>
      </p:sp>
      <p:pic>
        <p:nvPicPr>
          <p:cNvPr id="12" name="Content Placeholder 11" descr="A person pushing a shopping cart&#10;&#10;Description automatically generated with medium confidence">
            <a:extLst>
              <a:ext uri="{FF2B5EF4-FFF2-40B4-BE49-F238E27FC236}">
                <a16:creationId xmlns:a16="http://schemas.microsoft.com/office/drawing/2014/main" id="{BBAC051E-8AAC-4184-BF22-4DC9010C3FA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888388"/>
            <a:ext cx="4056485" cy="2684668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641BA4D-1797-4AEB-B869-6D61698293FA}"/>
              </a:ext>
            </a:extLst>
          </p:cNvPr>
          <p:cNvSpPr txBox="1"/>
          <p:nvPr/>
        </p:nvSpPr>
        <p:spPr>
          <a:xfrm>
            <a:off x="1634974" y="4969612"/>
            <a:ext cx="812893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505260"/>
                </a:solidFill>
                <a:effectLst/>
              </a:rPr>
              <a:t>The amount of phosphorus added to the watershed from manure increased by  67 percent between 2005 and 2018.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505260"/>
                </a:solidFill>
                <a:effectLst/>
              </a:rPr>
              <a:t>In 2018 manure adds 10,610 tons of phosphorus to farm fields every year.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505260"/>
                </a:solidFill>
                <a:effectLst/>
              </a:rPr>
              <a:t>Meanwhile, phosphorus added in chemical fertilizers declined.</a:t>
            </a:r>
          </a:p>
        </p:txBody>
      </p:sp>
    </p:spTree>
    <p:extLst>
      <p:ext uri="{BB962C8B-B14F-4D97-AF65-F5344CB8AC3E}">
        <p14:creationId xmlns:p14="http://schemas.microsoft.com/office/powerpoint/2010/main" val="1423846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accent4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50062FAE-ED90-4903-BC6F-CD195C11B9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547" y="6074022"/>
            <a:ext cx="1606550" cy="512445"/>
          </a:xfrm>
          <a:prstGeom prst="rect">
            <a:avLst/>
          </a:prstGeom>
        </p:spPr>
      </p:pic>
      <p:sp>
        <p:nvSpPr>
          <p:cNvPr id="5" name="AutoShape 2" descr="René">
            <a:extLst>
              <a:ext uri="{FF2B5EF4-FFF2-40B4-BE49-F238E27FC236}">
                <a16:creationId xmlns:a16="http://schemas.microsoft.com/office/drawing/2014/main" id="{6D744668-A634-4194-9607-A1CF819313D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A5A39-B57F-415A-9E33-2EFC81C29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732155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+mn-lt"/>
              </a:rPr>
              <a:t>Minnesota: Manure overwhelms land, water and air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F521D2-B0E9-4544-B9D1-3402FED862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25357" y="1113310"/>
            <a:ext cx="3904073" cy="553790"/>
          </a:xfrm>
        </p:spPr>
        <p:txBody>
          <a:bodyPr>
            <a:noAutofit/>
          </a:bodyPr>
          <a:lstStyle/>
          <a:p>
            <a:pPr algn="ctr"/>
            <a:r>
              <a:rPr lang="en-US" sz="2000" dirty="0"/>
              <a:t>24,000 operations = waste from 95 million people</a:t>
            </a:r>
          </a:p>
        </p:txBody>
      </p:sp>
      <p:pic>
        <p:nvPicPr>
          <p:cNvPr id="14" name="Content Placeholder 13" descr="Map&#10;&#10;Description automatically generated">
            <a:extLst>
              <a:ext uri="{FF2B5EF4-FFF2-40B4-BE49-F238E27FC236}">
                <a16:creationId xmlns:a16="http://schemas.microsoft.com/office/drawing/2014/main" id="{0C9FF8F9-807C-4FC6-B245-BE6F61FC625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357" y="1841493"/>
            <a:ext cx="3904073" cy="4492434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1E9FE97-8261-409B-82E6-EBCC59FA5A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8400" y="987552"/>
            <a:ext cx="5070296" cy="853941"/>
          </a:xfrm>
        </p:spPr>
        <p:txBody>
          <a:bodyPr>
            <a:noAutofit/>
          </a:bodyPr>
          <a:lstStyle/>
          <a:p>
            <a:pPr algn="ctr"/>
            <a:r>
              <a:rPr lang="en-US" sz="2000" dirty="0"/>
              <a:t>Cumulative effect of operations unassessed </a:t>
            </a:r>
          </a:p>
        </p:txBody>
      </p:sp>
      <p:pic>
        <p:nvPicPr>
          <p:cNvPr id="16" name="Content Placeholder 15" descr="A close up of a map&#10;&#10;Description automatically generated with medium confidence">
            <a:extLst>
              <a:ext uri="{FF2B5EF4-FFF2-40B4-BE49-F238E27FC236}">
                <a16:creationId xmlns:a16="http://schemas.microsoft.com/office/drawing/2014/main" id="{CF56937E-46E9-4349-9428-7FE26FAE394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98778"/>
            <a:ext cx="5070296" cy="3980876"/>
          </a:xfrm>
        </p:spPr>
      </p:pic>
    </p:spTree>
    <p:extLst>
      <p:ext uri="{BB962C8B-B14F-4D97-AF65-F5344CB8AC3E}">
        <p14:creationId xmlns:p14="http://schemas.microsoft.com/office/powerpoint/2010/main" val="2430095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accent4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50062FAE-ED90-4903-BC6F-CD195C11B9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547" y="6074022"/>
            <a:ext cx="1606550" cy="512445"/>
          </a:xfrm>
          <a:prstGeom prst="rect">
            <a:avLst/>
          </a:prstGeom>
        </p:spPr>
      </p:pic>
      <p:sp>
        <p:nvSpPr>
          <p:cNvPr id="5" name="AutoShape 2" descr="René">
            <a:extLst>
              <a:ext uri="{FF2B5EF4-FFF2-40B4-BE49-F238E27FC236}">
                <a16:creationId xmlns:a16="http://schemas.microsoft.com/office/drawing/2014/main" id="{6D744668-A634-4194-9607-A1CF819313D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A5A39-B57F-415A-9E33-2EFC81C29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latin typeface="+mn-lt"/>
              </a:rPr>
              <a:t>Minnesota: Cumulative Effect</a:t>
            </a:r>
          </a:p>
        </p:txBody>
      </p:sp>
      <p:pic>
        <p:nvPicPr>
          <p:cNvPr id="10" name="Picture 9" descr="Table&#10;&#10;Description automatically generated">
            <a:extLst>
              <a:ext uri="{FF2B5EF4-FFF2-40B4-BE49-F238E27FC236}">
                <a16:creationId xmlns:a16="http://schemas.microsoft.com/office/drawing/2014/main" id="{8DFE96FF-F98C-4460-BF93-FB8D2A8F81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279" y="1373571"/>
            <a:ext cx="5727441" cy="480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406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accent4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50062FAE-ED90-4903-BC6F-CD195C11B9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547" y="6074022"/>
            <a:ext cx="1606550" cy="512445"/>
          </a:xfrm>
          <a:prstGeom prst="rect">
            <a:avLst/>
          </a:prstGeom>
        </p:spPr>
      </p:pic>
      <p:sp>
        <p:nvSpPr>
          <p:cNvPr id="5" name="AutoShape 2" descr="René">
            <a:extLst>
              <a:ext uri="{FF2B5EF4-FFF2-40B4-BE49-F238E27FC236}">
                <a16:creationId xmlns:a16="http://schemas.microsoft.com/office/drawing/2014/main" id="{6D744668-A634-4194-9607-A1CF819313D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148CF2-CE77-4E21-880F-D7BEAE565E99}"/>
              </a:ext>
            </a:extLst>
          </p:cNvPr>
          <p:cNvSpPr txBox="1"/>
          <p:nvPr/>
        </p:nvSpPr>
        <p:spPr>
          <a:xfrm>
            <a:off x="270977" y="747472"/>
            <a:ext cx="4565001" cy="1959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kern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Bacteria in state’s drinking water is ‘public health crisis’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Hundreds of thousands of Wisconsin residents are at risk of illness from waterborne pathogens in private and public drinking water supplies.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0F88F2-0B94-424E-96F1-C0BAEDE9752D}"/>
              </a:ext>
            </a:extLst>
          </p:cNvPr>
          <p:cNvSpPr txBox="1"/>
          <p:nvPr/>
        </p:nvSpPr>
        <p:spPr>
          <a:xfrm>
            <a:off x="5376377" y="649511"/>
            <a:ext cx="45650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effectLst/>
              </a:rPr>
              <a:t>Sharply divided Iowa Supreme Court halts lawsuit over hog farm runoff</a:t>
            </a:r>
            <a:endParaRPr lang="en-US" b="1" dirty="0"/>
          </a:p>
          <a:p>
            <a:r>
              <a:rPr lang="en-US" dirty="0">
                <a:effectLst/>
              </a:rPr>
              <a:t>The majority said it is a legislative rather than a court decision. 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3D00A1-3393-4F2F-B426-0C8BF1289507}"/>
              </a:ext>
            </a:extLst>
          </p:cNvPr>
          <p:cNvSpPr txBox="1"/>
          <p:nvPr/>
        </p:nvSpPr>
        <p:spPr>
          <a:xfrm>
            <a:off x="5943600" y="1952627"/>
            <a:ext cx="52344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effectLst/>
              </a:rPr>
              <a:t>Hundreds gather In Des Moines to demand Iowa moratorium on factory farms</a:t>
            </a:r>
            <a:endParaRPr lang="en-US" b="1" dirty="0"/>
          </a:p>
          <a:p>
            <a:r>
              <a:rPr lang="en-US" dirty="0">
                <a:effectLst/>
              </a:rPr>
              <a:t>Groups rally and lobby to protect Iowa’s water, rural communities, and independent family farmers 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887C46-B709-4BC7-B772-E485B7DDC16D}"/>
              </a:ext>
            </a:extLst>
          </p:cNvPr>
          <p:cNvSpPr txBox="1"/>
          <p:nvPr/>
        </p:nvSpPr>
        <p:spPr>
          <a:xfrm>
            <a:off x="6620624" y="3391690"/>
            <a:ext cx="523447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‘Big Milk’ Brings Big Issues for Local Communities</a:t>
            </a:r>
          </a:p>
          <a:p>
            <a:r>
              <a:rPr lang="en-US" dirty="0"/>
              <a:t>Mega-dairies are moving to Oregon, bringing concerns about their impacts on the state's rural communities, family farms, and environment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21951D7-351D-4540-98A6-422D0DD7C3B1}"/>
              </a:ext>
            </a:extLst>
          </p:cNvPr>
          <p:cNvSpPr txBox="1"/>
          <p:nvPr/>
        </p:nvSpPr>
        <p:spPr>
          <a:xfrm>
            <a:off x="849474" y="3012980"/>
            <a:ext cx="42578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effectLst/>
              </a:rPr>
              <a:t>Air pollution from farms kills, report says</a:t>
            </a:r>
            <a:endParaRPr lang="en-US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9676801-6E4D-40CA-B94E-813EB3C52BA2}"/>
              </a:ext>
            </a:extLst>
          </p:cNvPr>
          <p:cNvSpPr txBox="1"/>
          <p:nvPr/>
        </p:nvSpPr>
        <p:spPr>
          <a:xfrm>
            <a:off x="233265" y="3581400"/>
            <a:ext cx="456500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effectLst/>
              </a:rPr>
              <a:t>Baby’s death sparks water safety fight</a:t>
            </a:r>
            <a:endParaRPr lang="en-US" b="1" dirty="0"/>
          </a:p>
          <a:p>
            <a:r>
              <a:rPr lang="en-US" dirty="0">
                <a:effectLst/>
              </a:rPr>
              <a:t>Small-town Wisconsin residents take on state and powerful ag industry.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F22BAF9-0390-416B-9D2E-F6F4143363F0}"/>
              </a:ext>
            </a:extLst>
          </p:cNvPr>
          <p:cNvSpPr txBox="1"/>
          <p:nvPr/>
        </p:nvSpPr>
        <p:spPr>
          <a:xfrm>
            <a:off x="849474" y="4630312"/>
            <a:ext cx="60975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effectLst/>
              </a:rPr>
              <a:t>Overuse on cattle feedlots is a key factor in antibiotic resistance, report says</a:t>
            </a:r>
            <a:endParaRPr lang="en-US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909679F-046E-48BB-B3B2-B045F8FDD1B8}"/>
              </a:ext>
            </a:extLst>
          </p:cNvPr>
          <p:cNvSpPr txBox="1"/>
          <p:nvPr/>
        </p:nvSpPr>
        <p:spPr>
          <a:xfrm>
            <a:off x="4798266" y="5039374"/>
            <a:ext cx="60975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effectLst/>
              </a:rPr>
              <a:t>A Texas community chokes on fecal dust from cattle feedlots</a:t>
            </a:r>
            <a:endParaRPr lang="en-US" b="1" dirty="0"/>
          </a:p>
          <a:p>
            <a:r>
              <a:rPr lang="en-US" b="1" dirty="0">
                <a:effectLst/>
              </a:rPr>
              <a:t>And regulators aren't doing anything about it. </a:t>
            </a:r>
            <a:endParaRPr lang="en-US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2920F74-4677-4D56-9B66-541FBB0D55B7}"/>
              </a:ext>
            </a:extLst>
          </p:cNvPr>
          <p:cNvSpPr txBox="1"/>
          <p:nvPr/>
        </p:nvSpPr>
        <p:spPr>
          <a:xfrm>
            <a:off x="270977" y="5822749"/>
            <a:ext cx="55105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Animal Agriculture Costs More In Health Damage Than It Contributes To The Economy</a:t>
            </a:r>
          </a:p>
        </p:txBody>
      </p:sp>
      <p:sp>
        <p:nvSpPr>
          <p:cNvPr id="25" name="Title 24">
            <a:extLst>
              <a:ext uri="{FF2B5EF4-FFF2-40B4-BE49-F238E27FC236}">
                <a16:creationId xmlns:a16="http://schemas.microsoft.com/office/drawing/2014/main" id="{FBC800BE-A638-42F7-A484-E1C8870AE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614"/>
            <a:ext cx="10515600" cy="546424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+mn-lt"/>
              </a:rPr>
              <a:t>Cumulative Effect…</a:t>
            </a:r>
          </a:p>
        </p:txBody>
      </p:sp>
    </p:spTree>
    <p:extLst>
      <p:ext uri="{BB962C8B-B14F-4D97-AF65-F5344CB8AC3E}">
        <p14:creationId xmlns:p14="http://schemas.microsoft.com/office/powerpoint/2010/main" val="2775880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accent4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50062FAE-ED90-4903-BC6F-CD195C11B9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547" y="6074022"/>
            <a:ext cx="1606550" cy="512445"/>
          </a:xfrm>
          <a:prstGeom prst="rect">
            <a:avLst/>
          </a:prstGeom>
        </p:spPr>
      </p:pic>
      <p:sp>
        <p:nvSpPr>
          <p:cNvPr id="5" name="AutoShape 2" descr="René">
            <a:extLst>
              <a:ext uri="{FF2B5EF4-FFF2-40B4-BE49-F238E27FC236}">
                <a16:creationId xmlns:a16="http://schemas.microsoft.com/office/drawing/2014/main" id="{6D744668-A634-4194-9607-A1CF819313D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15C304E-D288-4A67-B698-ABE6A1774D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Thank You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49D62392-7407-46B6-BED2-1C0E54ACC5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Craig Cox</a:t>
            </a:r>
          </a:p>
          <a:p>
            <a:r>
              <a:rPr lang="en-US" dirty="0"/>
              <a:t>Environmental Working Group</a:t>
            </a:r>
          </a:p>
          <a:p>
            <a:r>
              <a:rPr lang="en-US" dirty="0"/>
              <a:t>craig@ewg.org</a:t>
            </a:r>
          </a:p>
        </p:txBody>
      </p:sp>
    </p:spTree>
    <p:extLst>
      <p:ext uri="{BB962C8B-B14F-4D97-AF65-F5344CB8AC3E}">
        <p14:creationId xmlns:p14="http://schemas.microsoft.com/office/powerpoint/2010/main" val="14365496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</TotalTime>
  <Words>549</Words>
  <Application>Microsoft Office PowerPoint</Application>
  <PresentationFormat>Widescreen</PresentationFormat>
  <Paragraphs>70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Courier New</vt:lpstr>
      <vt:lpstr>Lato</vt:lpstr>
      <vt:lpstr>Symbol</vt:lpstr>
      <vt:lpstr>Office Theme</vt:lpstr>
      <vt:lpstr>Environmental Threats from Livestock Operations Growing – Under the Radar</vt:lpstr>
      <vt:lpstr>Under the Radar…</vt:lpstr>
      <vt:lpstr>Operations are increasing, expanding and concentrating…</vt:lpstr>
      <vt:lpstr>North Carolina</vt:lpstr>
      <vt:lpstr>Ohio-Maumee River Watershed &amp; Lake Erie </vt:lpstr>
      <vt:lpstr>Minnesota: Manure overwhelms land, water and air</vt:lpstr>
      <vt:lpstr>Minnesota: Cumulative Effect</vt:lpstr>
      <vt:lpstr>Cumulative Effect…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Craig Cox</dc:creator>
  <cp:lastModifiedBy>Michelle Montoya-Goldman</cp:lastModifiedBy>
  <cp:revision>31</cp:revision>
  <dcterms:created xsi:type="dcterms:W3CDTF">2021-10-11T16:57:46Z</dcterms:created>
  <dcterms:modified xsi:type="dcterms:W3CDTF">2021-10-22T03:04:42Z</dcterms:modified>
</cp:coreProperties>
</file>