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  <p:embeddedFont>
      <p:font typeface="Helvetica Neue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bold.fntdata"/><Relationship Id="rId11" Type="http://schemas.openxmlformats.org/officeDocument/2006/relationships/slide" Target="slides/slide6.xml"/><Relationship Id="rId22" Type="http://schemas.openxmlformats.org/officeDocument/2006/relationships/font" Target="fonts/HelveticaNeue-boldItalic.fntdata"/><Relationship Id="rId10" Type="http://schemas.openxmlformats.org/officeDocument/2006/relationships/slide" Target="slides/slide5.xml"/><Relationship Id="rId21" Type="http://schemas.openxmlformats.org/officeDocument/2006/relationships/font" Target="fonts/HelveticaNeue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HelveticaNeue-regular.fnt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ebf599f908_0_2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ebf599f90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6f73a04f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6f73a04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bf599f908_0_4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bf599f90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c6f73a04f_0_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c6f73a04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ef4e35a9e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eef4e35a9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eef4e35a9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eef4e35a9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ebf599f908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ebf599f90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ebf599f908_0_3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ebf599f908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1021575" y="2408100"/>
            <a:ext cx="7319100" cy="19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/>
              <a:t>Media Tips &amp; Tricks</a:t>
            </a:r>
            <a:endParaRPr b="1" sz="5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/>
              <a:t>September 17, 2021</a:t>
            </a:r>
            <a:endParaRPr b="1" sz="3500"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1725" y="601525"/>
            <a:ext cx="6800850" cy="12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" type="subTitle"/>
          </p:nvPr>
        </p:nvSpPr>
        <p:spPr>
          <a:xfrm>
            <a:off x="431475" y="2255710"/>
            <a:ext cx="8222100" cy="1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Mollie Michel, </a:t>
            </a:r>
            <a:r>
              <a:rPr i="1" lang="en" sz="2400"/>
              <a:t>Deputy Director </a:t>
            </a:r>
            <a:endParaRPr i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Email: mollie.michel@environmentalprotectionnetwork.org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Cell: 718-536-6336</a:t>
            </a:r>
            <a:endParaRPr sz="2400"/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5800" y="0"/>
            <a:ext cx="2388199" cy="2388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167100" y="738725"/>
            <a:ext cx="76209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On Background vs. On the Record</a:t>
            </a:r>
            <a:endParaRPr sz="3500"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842875"/>
            <a:ext cx="8222100" cy="315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Helvetica Neue"/>
              <a:buChar char="●"/>
            </a:pPr>
            <a:r>
              <a:rPr b="1" lang="en" sz="2700">
                <a:solidFill>
                  <a:srgbClr val="444444"/>
                </a:solidFill>
              </a:rPr>
              <a:t>On Background: </a:t>
            </a:r>
            <a:r>
              <a:rPr lang="en" sz="2700">
                <a:solidFill>
                  <a:srgbClr val="444444"/>
                </a:solidFill>
              </a:rPr>
              <a:t>A journalist can use information you give them,</a:t>
            </a:r>
            <a:r>
              <a:rPr b="1" lang="en" sz="2700">
                <a:solidFill>
                  <a:srgbClr val="444444"/>
                </a:solidFill>
              </a:rPr>
              <a:t> but cannot name or quote you</a:t>
            </a:r>
            <a:r>
              <a:rPr lang="en" sz="2700">
                <a:solidFill>
                  <a:srgbClr val="444444"/>
                </a:solidFill>
              </a:rPr>
              <a:t>. </a:t>
            </a:r>
            <a:endParaRPr sz="2700">
              <a:solidFill>
                <a:srgbClr val="444444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2700"/>
              <a:buChar char="●"/>
            </a:pPr>
            <a:r>
              <a:rPr b="1" lang="en" sz="2700">
                <a:solidFill>
                  <a:srgbClr val="444444"/>
                </a:solidFill>
              </a:rPr>
              <a:t>On </a:t>
            </a:r>
            <a:r>
              <a:rPr b="1" lang="en" sz="2700">
                <a:solidFill>
                  <a:srgbClr val="444444"/>
                </a:solidFill>
              </a:rPr>
              <a:t>the Record or Off Background:</a:t>
            </a:r>
            <a:r>
              <a:rPr lang="en" sz="2700">
                <a:solidFill>
                  <a:srgbClr val="444444"/>
                </a:solidFill>
              </a:rPr>
              <a:t> A journalist can name and quote you in their reporting.</a:t>
            </a:r>
            <a:endParaRPr sz="2700">
              <a:solidFill>
                <a:srgbClr val="444444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2700"/>
              <a:buChar char="●"/>
            </a:pPr>
            <a:r>
              <a:rPr lang="en" sz="2700">
                <a:solidFill>
                  <a:srgbClr val="444444"/>
                </a:solidFill>
              </a:rPr>
              <a:t>Always clarify “on background” or “on the record” in advance of any conversation with media.</a:t>
            </a:r>
            <a:endParaRPr sz="2700">
              <a:solidFill>
                <a:srgbClr val="444444"/>
              </a:solidFill>
            </a:endParaRPr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87275" y="-76200"/>
            <a:ext cx="1809124" cy="180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Know Your Audience</a:t>
            </a:r>
            <a:endParaRPr sz="3500"/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●"/>
            </a:pPr>
            <a:r>
              <a:rPr lang="en" sz="3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Different media platforms have distinct audiences. </a:t>
            </a:r>
            <a:endParaRPr sz="30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Helvetica Neue"/>
              <a:buChar char="●"/>
            </a:pPr>
            <a:r>
              <a:rPr lang="en" sz="3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reporter is not your audience; </a:t>
            </a:r>
            <a:r>
              <a:rPr i="1" lang="en" sz="3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</a:t>
            </a:r>
            <a:r>
              <a:rPr lang="en" sz="30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audience is your audience</a:t>
            </a:r>
            <a:endParaRPr sz="30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2475" y="0"/>
            <a:ext cx="1809124" cy="180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Core Message</a:t>
            </a:r>
            <a:endParaRPr sz="3500"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45200" y="1766675"/>
            <a:ext cx="8348700" cy="31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</a:pPr>
            <a:r>
              <a:rPr lang="en" sz="3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Communicate your most important idea in one or two short sentences</a:t>
            </a:r>
            <a:endParaRPr sz="30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</a:pPr>
            <a:r>
              <a:rPr lang="en" sz="3000">
                <a:solidFill>
                  <a:schemeClr val="dk2"/>
                </a:solidFill>
              </a:rPr>
              <a:t>Get the </a:t>
            </a:r>
            <a:r>
              <a:rPr lang="en" sz="3000">
                <a:solidFill>
                  <a:schemeClr val="dk2"/>
                </a:solidFill>
              </a:rPr>
              <a:t>audience on your team</a:t>
            </a:r>
            <a:endParaRPr sz="3000">
              <a:solidFill>
                <a:schemeClr val="dk2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</a:pPr>
            <a:r>
              <a:rPr lang="en" sz="3000">
                <a:solidFill>
                  <a:schemeClr val="dk2"/>
                </a:solidFill>
              </a:rPr>
              <a:t>Relate to your audience</a:t>
            </a:r>
            <a:endParaRPr sz="3000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Helvetica Neue"/>
              <a:buChar char="●"/>
            </a:pPr>
            <a:r>
              <a:rPr lang="en" sz="3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 accessible language</a:t>
            </a:r>
            <a:endParaRPr sz="3000">
              <a:solidFill>
                <a:schemeClr val="dk2"/>
              </a:solidFill>
            </a:endParaRPr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4225" y="-112275"/>
            <a:ext cx="1969775" cy="196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The Art of the Pivot</a:t>
            </a:r>
            <a:endParaRPr sz="3500"/>
          </a:p>
        </p:txBody>
      </p:sp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345200" y="1995275"/>
            <a:ext cx="8348700" cy="31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</a:pPr>
            <a:r>
              <a:rPr lang="en" sz="3000">
                <a:solidFill>
                  <a:schemeClr val="dk2"/>
                </a:solidFill>
              </a:rPr>
              <a:t>“What we’re really talking about here is…”</a:t>
            </a:r>
            <a:endParaRPr sz="3000">
              <a:solidFill>
                <a:schemeClr val="dk2"/>
              </a:solidFill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</a:pPr>
            <a:r>
              <a:rPr lang="en" sz="3000">
                <a:solidFill>
                  <a:schemeClr val="dk2"/>
                </a:solidFill>
              </a:rPr>
              <a:t>“The truth is…”</a:t>
            </a:r>
            <a:endParaRPr sz="3000">
              <a:solidFill>
                <a:schemeClr val="dk2"/>
              </a:solidFill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</a:pPr>
            <a:r>
              <a:rPr lang="en" sz="3000">
                <a:solidFill>
                  <a:schemeClr val="dk2"/>
                </a:solidFill>
              </a:rPr>
              <a:t>“Let’s look at the facts…”</a:t>
            </a:r>
            <a:endParaRPr sz="3000">
              <a:solidFill>
                <a:schemeClr val="dk2"/>
              </a:solidFill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</a:pPr>
            <a:r>
              <a:rPr lang="en" sz="3000">
                <a:solidFill>
                  <a:schemeClr val="dk2"/>
                </a:solidFill>
              </a:rPr>
              <a:t>“I don’t know about that, but I can tell you…”</a:t>
            </a:r>
            <a:endParaRPr sz="3000">
              <a:solidFill>
                <a:schemeClr val="dk2"/>
              </a:solidFill>
            </a:endParaRPr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4225" y="-112275"/>
            <a:ext cx="1969775" cy="196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“Bridging” Back to Core Message </a:t>
            </a:r>
            <a:endParaRPr/>
          </a:p>
        </p:txBody>
      </p:sp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559500" y="2067425"/>
            <a:ext cx="8025000" cy="32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355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000"/>
              <a:buFont typeface="Arial"/>
              <a:buChar char="●"/>
            </a:pPr>
            <a:r>
              <a:rPr lang="en" sz="30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“What’s important to remember is…” </a:t>
            </a:r>
            <a:endParaRPr sz="3000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355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000"/>
              <a:buFont typeface="Arial"/>
              <a:buChar char="●"/>
            </a:pPr>
            <a:r>
              <a:rPr lang="en" sz="30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“Let me put that in perspective…” </a:t>
            </a:r>
            <a:endParaRPr sz="3000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355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000"/>
              <a:buFont typeface="Arial"/>
              <a:buChar char="●"/>
            </a:pPr>
            <a:r>
              <a:rPr lang="en" sz="30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“I think what you are really asking is…” </a:t>
            </a:r>
            <a:endParaRPr sz="3000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marR="355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000"/>
              <a:buFont typeface="Arial"/>
              <a:buChar char="●"/>
            </a:pPr>
            <a:r>
              <a:rPr lang="en" sz="30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“What readers/listeners should know...”</a:t>
            </a:r>
            <a:endParaRPr sz="3000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5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4225" y="-112275"/>
            <a:ext cx="1969775" cy="196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195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&amp; Answer / Final Thoughts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559500" y="1838825"/>
            <a:ext cx="8025000" cy="32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355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000"/>
              <a:buFont typeface="Arial"/>
              <a:buChar char="●"/>
            </a:pPr>
            <a:r>
              <a:rPr lang="en" sz="30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Additional media support includes:</a:t>
            </a:r>
            <a:endParaRPr sz="3000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1" marL="1371600" marR="355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000"/>
              <a:buFont typeface="Arial"/>
              <a:buChar char="○"/>
            </a:pPr>
            <a:r>
              <a:rPr lang="en" sz="30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One-on-one or small group media trainings </a:t>
            </a:r>
            <a:endParaRPr sz="3000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1" marL="1371600" marR="355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000"/>
              <a:buFont typeface="Arial"/>
              <a:buChar char="○"/>
            </a:pPr>
            <a:r>
              <a:rPr lang="en" sz="3000">
                <a:solidFill>
                  <a:srgbClr val="4D4D4D"/>
                </a:solidFill>
                <a:latin typeface="Arial"/>
                <a:ea typeface="Arial"/>
                <a:cs typeface="Arial"/>
                <a:sym typeface="Arial"/>
              </a:rPr>
              <a:t>Review of messaging and assistance with talking points.</a:t>
            </a:r>
            <a:endParaRPr sz="3000">
              <a:solidFill>
                <a:srgbClr val="4D4D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5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4225" y="-112275"/>
            <a:ext cx="1969775" cy="196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idx="1" type="subTitle"/>
          </p:nvPr>
        </p:nvSpPr>
        <p:spPr>
          <a:xfrm>
            <a:off x="431475" y="2179510"/>
            <a:ext cx="8222100" cy="1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Mollie Michel, </a:t>
            </a:r>
            <a:r>
              <a:rPr i="1" lang="en" sz="2400"/>
              <a:t>Deputy Director </a:t>
            </a:r>
            <a:endParaRPr i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Email: mollie.michel@environmentalprotectionnetwork.org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Cell: 718-536-6336</a:t>
            </a:r>
            <a:endParaRPr sz="2400"/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5800" y="0"/>
            <a:ext cx="2388199" cy="2388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