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Roboto"/>
      <p:regular r:id="rId15"/>
      <p:bold r:id="rId16"/>
      <p:italic r:id="rId17"/>
      <p:boldItalic r:id="rId18"/>
    </p:embeddedFont>
    <p:embeddedFont>
      <p:font typeface="Helvetica Neue"/>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HelveticaNeue-bold.fntdata"/><Relationship Id="rId11" Type="http://schemas.openxmlformats.org/officeDocument/2006/relationships/slide" Target="slides/slide6.xml"/><Relationship Id="rId22" Type="http://schemas.openxmlformats.org/officeDocument/2006/relationships/font" Target="fonts/HelveticaNeue-boldItalic.fntdata"/><Relationship Id="rId10" Type="http://schemas.openxmlformats.org/officeDocument/2006/relationships/slide" Target="slides/slide5.xml"/><Relationship Id="rId21" Type="http://schemas.openxmlformats.org/officeDocument/2006/relationships/font" Target="fonts/HelveticaNeue-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regular.fntdata"/><Relationship Id="rId14" Type="http://schemas.openxmlformats.org/officeDocument/2006/relationships/slide" Target="slides/slide9.xml"/><Relationship Id="rId17" Type="http://schemas.openxmlformats.org/officeDocument/2006/relationships/font" Target="fonts/Roboto-italic.fntdata"/><Relationship Id="rId16" Type="http://schemas.openxmlformats.org/officeDocument/2006/relationships/font" Target="fonts/Roboto-bold.fntdata"/><Relationship Id="rId5" Type="http://schemas.openxmlformats.org/officeDocument/2006/relationships/notesMaster" Target="notesMasters/notesMaster1.xml"/><Relationship Id="rId19" Type="http://schemas.openxmlformats.org/officeDocument/2006/relationships/font" Target="fonts/HelveticaNeue-regular.fntdata"/><Relationship Id="rId6" Type="http://schemas.openxmlformats.org/officeDocument/2006/relationships/slide" Target="slides/slide1.xml"/><Relationship Id="rId18" Type="http://schemas.openxmlformats.org/officeDocument/2006/relationships/font" Target="fonts/Robo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c6f73a04f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c6f73a04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ebf599f908_0_22: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ebf599f908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c6f73a04f_0_9: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c6f73a04f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ebf599f908_0_4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ebf599f908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c6f73a04f_0_14: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c6f73a04f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eef4e35a9e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eef4e35a9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eef4e35a9e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eef4e35a9e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ebf599f908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ebf599f908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ebf599f908_0_34: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ebf599f908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8246400" y="4245875"/>
            <a:ext cx="897600" cy="897600"/>
          </a:xfrm>
          <a:prstGeom prst="round1Rect">
            <a:avLst>
              <a:gd fmla="val 16667" name="adj"/>
            </a:avLst>
          </a:prstGeom>
          <a:solidFill>
            <a:schemeClr val="lt1">
              <a:alpha val="6808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90525" y="1819275"/>
            <a:ext cx="8222100" cy="933600"/>
          </a:xfrm>
          <a:prstGeom prst="rect">
            <a:avLst/>
          </a:prstGeom>
        </p:spPr>
        <p:txBody>
          <a:bodyPr anchorCtr="0" anchor="b"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3" name="Google Shape;13;p2"/>
          <p:cNvSpPr txBox="1"/>
          <p:nvPr>
            <p:ph idx="1" type="subTitle"/>
          </p:nvPr>
        </p:nvSpPr>
        <p:spPr>
          <a:xfrm>
            <a:off x="390525" y="2789130"/>
            <a:ext cx="8222100" cy="4329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2"/>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11"/>
          <p:cNvSpPr txBox="1"/>
          <p:nvPr>
            <p:ph hasCustomPrompt="1" type="title"/>
          </p:nvPr>
        </p:nvSpPr>
        <p:spPr>
          <a:xfrm>
            <a:off x="475500" y="1258525"/>
            <a:ext cx="8222100" cy="19635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p:nvPr>
            <p:ph idx="1" type="body"/>
          </p:nvPr>
        </p:nvSpPr>
        <p:spPr>
          <a:xfrm>
            <a:off x="475500" y="3304625"/>
            <a:ext cx="82221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60" name="Google Shape;60;p11"/>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12"/>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460950" y="2065350"/>
            <a:ext cx="8222100" cy="1012800"/>
          </a:xfrm>
          <a:prstGeom prst="rect">
            <a:avLst/>
          </a:prstGeom>
        </p:spPr>
        <p:txBody>
          <a:bodyPr anchorCtr="0" anchor="ctr" bIns="91425" lIns="91425" spcFirstLastPara="1" rIns="91425" wrap="square" tIns="91425">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7" name="Google Shape;17;p3"/>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2" name="Google Shape;22;p4"/>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8" name="Google Shape;28;p5"/>
          <p:cNvSpPr txBox="1"/>
          <p:nvPr>
            <p:ph idx="1" type="body"/>
          </p:nvPr>
        </p:nvSpPr>
        <p:spPr>
          <a:xfrm>
            <a:off x="471900" y="1919075"/>
            <a:ext cx="3999900" cy="2710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2" type="body"/>
          </p:nvPr>
        </p:nvSpPr>
        <p:spPr>
          <a:xfrm>
            <a:off x="4694250" y="1919075"/>
            <a:ext cx="3999900" cy="2710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Google Shape;30;p5"/>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98250" y="16350"/>
            <a:ext cx="8826600" cy="602700"/>
          </a:xfrm>
          <a:prstGeom prst="rect">
            <a:avLst/>
          </a:prstGeom>
        </p:spPr>
        <p:txBody>
          <a:bodyPr anchorCtr="0" anchor="ctr" bIns="91425" lIns="91425" spcFirstLastPara="1" rIns="91425" wrap="square" tIns="91425">
            <a:no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p:txBody>
      </p:sp>
      <p:sp>
        <p:nvSpPr>
          <p:cNvPr id="35" name="Google Shape;35;p6"/>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7"/>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7"/>
          <p:cNvSpPr txBox="1"/>
          <p:nvPr>
            <p:ph type="title"/>
          </p:nvPr>
        </p:nvSpPr>
        <p:spPr>
          <a:xfrm>
            <a:off x="226078" y="357800"/>
            <a:ext cx="2808000" cy="9534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226075" y="1465800"/>
            <a:ext cx="2808000" cy="3163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Clr>
                <a:schemeClr val="lt1"/>
              </a:buClr>
              <a:buSzPts val="1200"/>
              <a:buChar char="●"/>
              <a:defRPr sz="1200">
                <a:solidFill>
                  <a:schemeClr val="lt1"/>
                </a:solidFill>
              </a:defRPr>
            </a:lvl1pPr>
            <a:lvl2pPr indent="-304800" lvl="1" marL="914400">
              <a:spcBef>
                <a:spcPts val="1600"/>
              </a:spcBef>
              <a:spcAft>
                <a:spcPts val="0"/>
              </a:spcAft>
              <a:buClr>
                <a:schemeClr val="lt1"/>
              </a:buClr>
              <a:buSzPts val="1200"/>
              <a:buChar char="○"/>
              <a:defRPr sz="1200">
                <a:solidFill>
                  <a:schemeClr val="lt1"/>
                </a:solidFill>
              </a:defRPr>
            </a:lvl2pPr>
            <a:lvl3pPr indent="-304800" lvl="2" marL="1371600">
              <a:spcBef>
                <a:spcPts val="1600"/>
              </a:spcBef>
              <a:spcAft>
                <a:spcPts val="0"/>
              </a:spcAft>
              <a:buClr>
                <a:schemeClr val="lt1"/>
              </a:buClr>
              <a:buSzPts val="1200"/>
              <a:buChar char="■"/>
              <a:defRPr sz="1200">
                <a:solidFill>
                  <a:schemeClr val="lt1"/>
                </a:solidFill>
              </a:defRPr>
            </a:lvl3pPr>
            <a:lvl4pPr indent="-304800" lvl="3" marL="1828800">
              <a:spcBef>
                <a:spcPts val="1600"/>
              </a:spcBef>
              <a:spcAft>
                <a:spcPts val="0"/>
              </a:spcAft>
              <a:buClr>
                <a:schemeClr val="lt1"/>
              </a:buClr>
              <a:buSzPts val="1200"/>
              <a:buChar char="●"/>
              <a:defRPr sz="1200">
                <a:solidFill>
                  <a:schemeClr val="lt1"/>
                </a:solidFill>
              </a:defRPr>
            </a:lvl4pPr>
            <a:lvl5pPr indent="-304800" lvl="4" marL="2286000">
              <a:spcBef>
                <a:spcPts val="1600"/>
              </a:spcBef>
              <a:spcAft>
                <a:spcPts val="0"/>
              </a:spcAft>
              <a:buClr>
                <a:schemeClr val="lt1"/>
              </a:buClr>
              <a:buSzPts val="1200"/>
              <a:buChar char="○"/>
              <a:defRPr sz="1200">
                <a:solidFill>
                  <a:schemeClr val="lt1"/>
                </a:solidFill>
              </a:defRPr>
            </a:lvl5pPr>
            <a:lvl6pPr indent="-304800" lvl="5" marL="2743200">
              <a:spcBef>
                <a:spcPts val="1600"/>
              </a:spcBef>
              <a:spcAft>
                <a:spcPts val="0"/>
              </a:spcAft>
              <a:buClr>
                <a:schemeClr val="lt1"/>
              </a:buClr>
              <a:buSzPts val="1200"/>
              <a:buChar char="■"/>
              <a:defRPr sz="1200">
                <a:solidFill>
                  <a:schemeClr val="lt1"/>
                </a:solidFill>
              </a:defRPr>
            </a:lvl6pPr>
            <a:lvl7pPr indent="-304800" lvl="6" marL="3200400">
              <a:spcBef>
                <a:spcPts val="1600"/>
              </a:spcBef>
              <a:spcAft>
                <a:spcPts val="0"/>
              </a:spcAft>
              <a:buClr>
                <a:schemeClr val="lt1"/>
              </a:buClr>
              <a:buSzPts val="1200"/>
              <a:buChar char="●"/>
              <a:defRPr sz="1200">
                <a:solidFill>
                  <a:schemeClr val="lt1"/>
                </a:solidFill>
              </a:defRPr>
            </a:lvl7pPr>
            <a:lvl8pPr indent="-304800" lvl="7" marL="3657600">
              <a:spcBef>
                <a:spcPts val="1600"/>
              </a:spcBef>
              <a:spcAft>
                <a:spcPts val="0"/>
              </a:spcAft>
              <a:buClr>
                <a:schemeClr val="lt1"/>
              </a:buClr>
              <a:buSzPts val="1200"/>
              <a:buChar char="○"/>
              <a:defRPr sz="1200">
                <a:solidFill>
                  <a:schemeClr val="lt1"/>
                </a:solidFill>
              </a:defRPr>
            </a:lvl8pPr>
            <a:lvl9pPr indent="-304800" lvl="8" marL="4114800">
              <a:spcBef>
                <a:spcPts val="1600"/>
              </a:spcBef>
              <a:spcAft>
                <a:spcPts val="1600"/>
              </a:spcAft>
              <a:buClr>
                <a:schemeClr val="lt1"/>
              </a:buClr>
              <a:buSzPts val="1200"/>
              <a:buChar char="■"/>
              <a:defRPr sz="1200">
                <a:solidFill>
                  <a:schemeClr val="lt1"/>
                </a:solidFill>
              </a:defRPr>
            </a:lvl9pPr>
          </a:lstStyle>
          <a:p/>
        </p:txBody>
      </p:sp>
      <p:sp>
        <p:nvSpPr>
          <p:cNvPr id="41" name="Google Shape;41;p7"/>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8"/>
          <p:cNvSpPr txBox="1"/>
          <p:nvPr>
            <p:ph type="title"/>
          </p:nvPr>
        </p:nvSpPr>
        <p:spPr>
          <a:xfrm>
            <a:off x="490250" y="488250"/>
            <a:ext cx="62271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p:txBody>
      </p:sp>
      <p:sp>
        <p:nvSpPr>
          <p:cNvPr id="44" name="Google Shape;44;p8"/>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p:txBody>
      </p:sp>
      <p:sp>
        <p:nvSpPr>
          <p:cNvPr id="49" name="Google Shape;49;p9"/>
          <p:cNvSpPr txBox="1"/>
          <p:nvPr>
            <p:ph idx="1" type="subTitle"/>
          </p:nvPr>
        </p:nvSpPr>
        <p:spPr>
          <a:xfrm>
            <a:off x="265500" y="2779467"/>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0"/>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0"/>
          <p:cNvSpPr txBox="1"/>
          <p:nvPr>
            <p:ph idx="1" type="body"/>
          </p:nvPr>
        </p:nvSpPr>
        <p:spPr>
          <a:xfrm>
            <a:off x="57150" y="4696825"/>
            <a:ext cx="8382000" cy="4467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10"/>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p:txBody>
      </p:sp>
      <p:sp>
        <p:nvSpPr>
          <p:cNvPr id="7" name="Google Shape;7;p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indent="-317500" lvl="1" marL="9144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indent="-317500" lvl="2" marL="13716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indent="-317500" lvl="3" marL="18288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indent="-317500" lvl="4" marL="22860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indent="-317500" lvl="5" marL="27432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indent="-317500" lvl="6" marL="32004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indent="-317500" lvl="7" marL="36576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indent="-317500" lvl="8" marL="41148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p:txBody>
      </p:sp>
      <p:sp>
        <p:nvSpPr>
          <p:cNvPr id="8" name="Google Shape;8;p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66" name="Shape 66"/>
        <p:cNvGrpSpPr/>
        <p:nvPr/>
      </p:nvGrpSpPr>
      <p:grpSpPr>
        <a:xfrm>
          <a:off x="0" y="0"/>
          <a:ext cx="0" cy="0"/>
          <a:chOff x="0" y="0"/>
          <a:chExt cx="0" cy="0"/>
        </a:xfrm>
      </p:grpSpPr>
      <p:sp>
        <p:nvSpPr>
          <p:cNvPr id="67" name="Google Shape;67;p13"/>
          <p:cNvSpPr txBox="1"/>
          <p:nvPr>
            <p:ph idx="1" type="subTitle"/>
          </p:nvPr>
        </p:nvSpPr>
        <p:spPr>
          <a:xfrm>
            <a:off x="1021575" y="2408100"/>
            <a:ext cx="7319100" cy="1963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5000"/>
              <a:t>Media Tips &amp; Tricks</a:t>
            </a:r>
            <a:endParaRPr b="1" sz="5000"/>
          </a:p>
          <a:p>
            <a:pPr indent="0" lvl="0" marL="0" rtl="0" algn="ctr">
              <a:spcBef>
                <a:spcPts val="0"/>
              </a:spcBef>
              <a:spcAft>
                <a:spcPts val="0"/>
              </a:spcAft>
              <a:buNone/>
            </a:pPr>
            <a:r>
              <a:rPr b="1" lang="en" sz="3500"/>
              <a:t>September 17, 2021</a:t>
            </a:r>
            <a:endParaRPr b="1" sz="3500"/>
          </a:p>
        </p:txBody>
      </p:sp>
      <p:pic>
        <p:nvPicPr>
          <p:cNvPr id="68" name="Google Shape;68;p13"/>
          <p:cNvPicPr preferRelativeResize="0"/>
          <p:nvPr/>
        </p:nvPicPr>
        <p:blipFill>
          <a:blip r:embed="rId3">
            <a:alphaModFix/>
          </a:blip>
          <a:stretch>
            <a:fillRect/>
          </a:stretch>
        </p:blipFill>
        <p:spPr>
          <a:xfrm>
            <a:off x="1161725" y="601525"/>
            <a:ext cx="6800850" cy="12573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72" name="Shape 72"/>
        <p:cNvGrpSpPr/>
        <p:nvPr/>
      </p:nvGrpSpPr>
      <p:grpSpPr>
        <a:xfrm>
          <a:off x="0" y="0"/>
          <a:ext cx="0" cy="0"/>
          <a:chOff x="0" y="0"/>
          <a:chExt cx="0" cy="0"/>
        </a:xfrm>
      </p:grpSpPr>
      <p:sp>
        <p:nvSpPr>
          <p:cNvPr id="73" name="Google Shape;73;p14"/>
          <p:cNvSpPr txBox="1"/>
          <p:nvPr>
            <p:ph idx="1" type="subTitle"/>
          </p:nvPr>
        </p:nvSpPr>
        <p:spPr>
          <a:xfrm>
            <a:off x="431475" y="2255710"/>
            <a:ext cx="8222100" cy="1673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Mollie Michel, </a:t>
            </a:r>
            <a:r>
              <a:rPr i="1" lang="en" sz="2400"/>
              <a:t>Deputy Director </a:t>
            </a:r>
            <a:endParaRPr i="1" sz="2400"/>
          </a:p>
          <a:p>
            <a:pPr indent="0" lvl="0" marL="0" rtl="0" algn="l">
              <a:spcBef>
                <a:spcPts val="0"/>
              </a:spcBef>
              <a:spcAft>
                <a:spcPts val="0"/>
              </a:spcAft>
              <a:buNone/>
            </a:pPr>
            <a:r>
              <a:rPr lang="en" sz="2400"/>
              <a:t>Email: mollie.michel@environmentalprotectionnetwork.org</a:t>
            </a:r>
            <a:endParaRPr sz="2400"/>
          </a:p>
          <a:p>
            <a:pPr indent="0" lvl="0" marL="0" rtl="0" algn="l">
              <a:spcBef>
                <a:spcPts val="0"/>
              </a:spcBef>
              <a:spcAft>
                <a:spcPts val="0"/>
              </a:spcAft>
              <a:buNone/>
            </a:pPr>
            <a:r>
              <a:rPr lang="en" sz="2400"/>
              <a:t>Cell: 718-536-6336</a:t>
            </a:r>
            <a:endParaRPr sz="2400"/>
          </a:p>
        </p:txBody>
      </p:sp>
      <p:pic>
        <p:nvPicPr>
          <p:cNvPr id="74" name="Google Shape;74;p14"/>
          <p:cNvPicPr preferRelativeResize="0"/>
          <p:nvPr/>
        </p:nvPicPr>
        <p:blipFill>
          <a:blip r:embed="rId3">
            <a:alphaModFix/>
          </a:blip>
          <a:stretch>
            <a:fillRect/>
          </a:stretch>
        </p:blipFill>
        <p:spPr>
          <a:xfrm>
            <a:off x="6755800" y="0"/>
            <a:ext cx="2388199" cy="238819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5"/>
          <p:cNvSpPr txBox="1"/>
          <p:nvPr>
            <p:ph type="title"/>
          </p:nvPr>
        </p:nvSpPr>
        <p:spPr>
          <a:xfrm>
            <a:off x="167100" y="738725"/>
            <a:ext cx="76209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500"/>
              <a:t>On Background vs. On the Record</a:t>
            </a:r>
            <a:endParaRPr sz="3500"/>
          </a:p>
        </p:txBody>
      </p:sp>
      <p:sp>
        <p:nvSpPr>
          <p:cNvPr id="80" name="Google Shape;80;p15"/>
          <p:cNvSpPr txBox="1"/>
          <p:nvPr>
            <p:ph idx="1" type="body"/>
          </p:nvPr>
        </p:nvSpPr>
        <p:spPr>
          <a:xfrm>
            <a:off x="471900" y="1842875"/>
            <a:ext cx="8222100" cy="3158100"/>
          </a:xfrm>
          <a:prstGeom prst="rect">
            <a:avLst/>
          </a:prstGeom>
        </p:spPr>
        <p:txBody>
          <a:bodyPr anchorCtr="0" anchor="t" bIns="91425" lIns="91425" spcFirstLastPara="1" rIns="91425" wrap="square" tIns="91425">
            <a:noAutofit/>
          </a:bodyPr>
          <a:lstStyle/>
          <a:p>
            <a:pPr indent="-361950" lvl="0" marL="457200" rtl="0" algn="l">
              <a:spcBef>
                <a:spcPts val="0"/>
              </a:spcBef>
              <a:spcAft>
                <a:spcPts val="0"/>
              </a:spcAft>
              <a:buClr>
                <a:srgbClr val="000000"/>
              </a:buClr>
              <a:buSzPts val="2100"/>
              <a:buFont typeface="Helvetica Neue"/>
              <a:buChar char="●"/>
            </a:pPr>
            <a:r>
              <a:rPr b="1" lang="en" sz="2100">
                <a:solidFill>
                  <a:srgbClr val="444444"/>
                </a:solidFill>
              </a:rPr>
              <a:t>On Background: </a:t>
            </a:r>
            <a:r>
              <a:rPr lang="en" sz="2100">
                <a:solidFill>
                  <a:srgbClr val="444444"/>
                </a:solidFill>
              </a:rPr>
              <a:t>A journalist can use information you give them,</a:t>
            </a:r>
            <a:r>
              <a:rPr b="1" lang="en" sz="2100">
                <a:solidFill>
                  <a:srgbClr val="444444"/>
                </a:solidFill>
              </a:rPr>
              <a:t> but cannot name or quote you</a:t>
            </a:r>
            <a:r>
              <a:rPr lang="en" sz="2100">
                <a:solidFill>
                  <a:srgbClr val="444444"/>
                </a:solidFill>
              </a:rPr>
              <a:t>. </a:t>
            </a:r>
            <a:endParaRPr sz="2100">
              <a:solidFill>
                <a:srgbClr val="444444"/>
              </a:solidFill>
            </a:endParaRPr>
          </a:p>
          <a:p>
            <a:pPr indent="-361950" lvl="0" marL="457200" rtl="0" algn="l">
              <a:spcBef>
                <a:spcPts val="0"/>
              </a:spcBef>
              <a:spcAft>
                <a:spcPts val="0"/>
              </a:spcAft>
              <a:buClr>
                <a:srgbClr val="444444"/>
              </a:buClr>
              <a:buSzPts val="2100"/>
              <a:buChar char="●"/>
            </a:pPr>
            <a:r>
              <a:rPr b="1" lang="en" sz="2100">
                <a:solidFill>
                  <a:srgbClr val="444444"/>
                </a:solidFill>
              </a:rPr>
              <a:t>On </a:t>
            </a:r>
            <a:r>
              <a:rPr b="1" lang="en" sz="2100">
                <a:solidFill>
                  <a:srgbClr val="444444"/>
                </a:solidFill>
              </a:rPr>
              <a:t>the Record:</a:t>
            </a:r>
            <a:r>
              <a:rPr lang="en" sz="2100">
                <a:solidFill>
                  <a:srgbClr val="444444"/>
                </a:solidFill>
              </a:rPr>
              <a:t> A journalist can name and quote you in their reporting.</a:t>
            </a:r>
            <a:endParaRPr sz="2100">
              <a:solidFill>
                <a:srgbClr val="444444"/>
              </a:solidFill>
            </a:endParaRPr>
          </a:p>
          <a:p>
            <a:pPr indent="-361950" lvl="0" marL="457200" rtl="0" algn="l">
              <a:spcBef>
                <a:spcPts val="0"/>
              </a:spcBef>
              <a:spcAft>
                <a:spcPts val="0"/>
              </a:spcAft>
              <a:buClr>
                <a:srgbClr val="444444"/>
              </a:buClr>
              <a:buSzPts val="2100"/>
              <a:buChar char="●"/>
            </a:pPr>
            <a:r>
              <a:rPr lang="en" sz="2100">
                <a:solidFill>
                  <a:srgbClr val="444444"/>
                </a:solidFill>
              </a:rPr>
              <a:t>Always clarify “on background” or “on the record” in advance of any conversation with media. You also can specify that some information is for background only, but they can quote you on other things. </a:t>
            </a:r>
            <a:endParaRPr sz="2100">
              <a:solidFill>
                <a:srgbClr val="444444"/>
              </a:solidFill>
            </a:endParaRPr>
          </a:p>
        </p:txBody>
      </p:sp>
      <p:pic>
        <p:nvPicPr>
          <p:cNvPr id="81" name="Google Shape;81;p15"/>
          <p:cNvPicPr preferRelativeResize="0"/>
          <p:nvPr/>
        </p:nvPicPr>
        <p:blipFill>
          <a:blip r:embed="rId3">
            <a:alphaModFix/>
          </a:blip>
          <a:stretch>
            <a:fillRect/>
          </a:stretch>
        </p:blipFill>
        <p:spPr>
          <a:xfrm>
            <a:off x="7487275" y="-76200"/>
            <a:ext cx="1809124" cy="180912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6"/>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500"/>
              <a:t>Know Your Audience</a:t>
            </a:r>
            <a:endParaRPr sz="3500"/>
          </a:p>
        </p:txBody>
      </p:sp>
      <p:sp>
        <p:nvSpPr>
          <p:cNvPr id="87" name="Google Shape;87;p16"/>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419100" lvl="0" marL="457200" rtl="0" algn="l">
              <a:spcBef>
                <a:spcPts val="0"/>
              </a:spcBef>
              <a:spcAft>
                <a:spcPts val="0"/>
              </a:spcAft>
              <a:buClr>
                <a:srgbClr val="000000"/>
              </a:buClr>
              <a:buSzPts val="3000"/>
              <a:buFont typeface="Helvetica Neue"/>
              <a:buChar char="●"/>
            </a:pPr>
            <a:r>
              <a:rPr lang="en" sz="3000">
                <a:solidFill>
                  <a:srgbClr val="000000"/>
                </a:solidFill>
                <a:latin typeface="Helvetica Neue"/>
                <a:ea typeface="Helvetica Neue"/>
                <a:cs typeface="Helvetica Neue"/>
                <a:sym typeface="Helvetica Neue"/>
              </a:rPr>
              <a:t>Different media platforms have distinct audiences. </a:t>
            </a:r>
            <a:endParaRPr sz="3000">
              <a:solidFill>
                <a:srgbClr val="000000"/>
              </a:solidFill>
              <a:latin typeface="Helvetica Neue"/>
              <a:ea typeface="Helvetica Neue"/>
              <a:cs typeface="Helvetica Neue"/>
              <a:sym typeface="Helvetica Neue"/>
            </a:endParaRPr>
          </a:p>
          <a:p>
            <a:pPr indent="-419100" lvl="0" marL="457200" rtl="0" algn="l">
              <a:spcBef>
                <a:spcPts val="0"/>
              </a:spcBef>
              <a:spcAft>
                <a:spcPts val="0"/>
              </a:spcAft>
              <a:buClr>
                <a:srgbClr val="000000"/>
              </a:buClr>
              <a:buSzPts val="3000"/>
              <a:buFont typeface="Helvetica Neue"/>
              <a:buChar char="●"/>
            </a:pPr>
            <a:r>
              <a:rPr lang="en" sz="3000">
                <a:solidFill>
                  <a:srgbClr val="000000"/>
                </a:solidFill>
                <a:latin typeface="Helvetica Neue"/>
                <a:ea typeface="Helvetica Neue"/>
                <a:cs typeface="Helvetica Neue"/>
                <a:sym typeface="Helvetica Neue"/>
              </a:rPr>
              <a:t>The reporter is not your audience; their </a:t>
            </a:r>
            <a:r>
              <a:rPr lang="en" sz="3000">
                <a:solidFill>
                  <a:srgbClr val="000000"/>
                </a:solidFill>
                <a:latin typeface="Helvetica Neue"/>
                <a:ea typeface="Helvetica Neue"/>
                <a:cs typeface="Helvetica Neue"/>
                <a:sym typeface="Helvetica Neue"/>
              </a:rPr>
              <a:t>readers/listeners/viewers are </a:t>
            </a:r>
            <a:r>
              <a:rPr lang="en" sz="3000">
                <a:solidFill>
                  <a:srgbClr val="000000"/>
                </a:solidFill>
                <a:latin typeface="Helvetica Neue"/>
                <a:ea typeface="Helvetica Neue"/>
                <a:cs typeface="Helvetica Neue"/>
                <a:sym typeface="Helvetica Neue"/>
              </a:rPr>
              <a:t>your audience.</a:t>
            </a:r>
            <a:endParaRPr sz="3000">
              <a:solidFill>
                <a:srgbClr val="000000"/>
              </a:solidFill>
              <a:latin typeface="Helvetica Neue"/>
              <a:ea typeface="Helvetica Neue"/>
              <a:cs typeface="Helvetica Neue"/>
              <a:sym typeface="Helvetica Neue"/>
            </a:endParaRPr>
          </a:p>
        </p:txBody>
      </p:sp>
      <p:pic>
        <p:nvPicPr>
          <p:cNvPr id="88" name="Google Shape;88;p16"/>
          <p:cNvPicPr preferRelativeResize="0"/>
          <p:nvPr/>
        </p:nvPicPr>
        <p:blipFill>
          <a:blip r:embed="rId3">
            <a:alphaModFix/>
          </a:blip>
          <a:stretch>
            <a:fillRect/>
          </a:stretch>
        </p:blipFill>
        <p:spPr>
          <a:xfrm>
            <a:off x="7182475" y="0"/>
            <a:ext cx="1809124" cy="180912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7"/>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500"/>
              <a:t>Core Messages</a:t>
            </a:r>
            <a:endParaRPr sz="3500"/>
          </a:p>
        </p:txBody>
      </p:sp>
      <p:sp>
        <p:nvSpPr>
          <p:cNvPr id="94" name="Google Shape;94;p17"/>
          <p:cNvSpPr txBox="1"/>
          <p:nvPr>
            <p:ph idx="1" type="body"/>
          </p:nvPr>
        </p:nvSpPr>
        <p:spPr>
          <a:xfrm>
            <a:off x="345200" y="1766675"/>
            <a:ext cx="8348700" cy="3169800"/>
          </a:xfrm>
          <a:prstGeom prst="rect">
            <a:avLst/>
          </a:prstGeom>
        </p:spPr>
        <p:txBody>
          <a:bodyPr anchorCtr="0" anchor="t" bIns="91425" lIns="91425" spcFirstLastPara="1" rIns="91425" wrap="square" tIns="91425">
            <a:noAutofit/>
          </a:bodyPr>
          <a:lstStyle/>
          <a:p>
            <a:pPr indent="-349250" lvl="0" marL="457200" rtl="0" algn="l">
              <a:spcBef>
                <a:spcPts val="0"/>
              </a:spcBef>
              <a:spcAft>
                <a:spcPts val="0"/>
              </a:spcAft>
              <a:buClr>
                <a:schemeClr val="dk2"/>
              </a:buClr>
              <a:buSzPts val="1900"/>
              <a:buChar char="●"/>
            </a:pPr>
            <a:r>
              <a:rPr lang="en" sz="1900">
                <a:solidFill>
                  <a:schemeClr val="dk2"/>
                </a:solidFill>
                <a:latin typeface="Helvetica Neue"/>
                <a:ea typeface="Helvetica Neue"/>
                <a:cs typeface="Helvetica Neue"/>
                <a:sym typeface="Helvetica Neue"/>
              </a:rPr>
              <a:t>Communicate your most important idea(s) in one or two short sentences; since most interviews are by phone, have a “cheat sheet” in front of you so you aren’t misquoted.</a:t>
            </a:r>
            <a:endParaRPr sz="1900">
              <a:solidFill>
                <a:schemeClr val="dk2"/>
              </a:solidFill>
              <a:latin typeface="Helvetica Neue"/>
              <a:ea typeface="Helvetica Neue"/>
              <a:cs typeface="Helvetica Neue"/>
              <a:sym typeface="Helvetica Neue"/>
            </a:endParaRPr>
          </a:p>
          <a:p>
            <a:pPr indent="-349250" lvl="0" marL="457200" rtl="0" algn="l">
              <a:spcBef>
                <a:spcPts val="0"/>
              </a:spcBef>
              <a:spcAft>
                <a:spcPts val="0"/>
              </a:spcAft>
              <a:buClr>
                <a:schemeClr val="dk2"/>
              </a:buClr>
              <a:buSzPts val="1900"/>
              <a:buFont typeface="Helvetica Neue"/>
              <a:buChar char="●"/>
            </a:pPr>
            <a:r>
              <a:rPr lang="en" sz="1900">
                <a:solidFill>
                  <a:schemeClr val="dk2"/>
                </a:solidFill>
                <a:latin typeface="Helvetica Neue"/>
                <a:ea typeface="Helvetica Neue"/>
                <a:cs typeface="Helvetica Neue"/>
                <a:sym typeface="Helvetica Neue"/>
              </a:rPr>
              <a:t>Provide historical and/or legislative context for the subject matter; don’t hesitate to refer to existing trusted data or studies.</a:t>
            </a:r>
            <a:endParaRPr sz="1900">
              <a:solidFill>
                <a:schemeClr val="dk2"/>
              </a:solidFill>
              <a:latin typeface="Helvetica Neue"/>
              <a:ea typeface="Helvetica Neue"/>
              <a:cs typeface="Helvetica Neue"/>
              <a:sym typeface="Helvetica Neue"/>
            </a:endParaRPr>
          </a:p>
          <a:p>
            <a:pPr indent="-349250" lvl="0" marL="457200" rtl="0" algn="l">
              <a:spcBef>
                <a:spcPts val="0"/>
              </a:spcBef>
              <a:spcAft>
                <a:spcPts val="0"/>
              </a:spcAft>
              <a:buClr>
                <a:schemeClr val="dk2"/>
              </a:buClr>
              <a:buSzPts val="1900"/>
              <a:buChar char="●"/>
            </a:pPr>
            <a:r>
              <a:rPr lang="en" sz="1900">
                <a:solidFill>
                  <a:schemeClr val="dk2"/>
                </a:solidFill>
              </a:rPr>
              <a:t>R</a:t>
            </a:r>
            <a:r>
              <a:rPr lang="en" sz="1900">
                <a:solidFill>
                  <a:schemeClr val="dk2"/>
                </a:solidFill>
              </a:rPr>
              <a:t>elate to the audience by using easy-to-understand </a:t>
            </a:r>
            <a:r>
              <a:rPr lang="en" sz="1900">
                <a:solidFill>
                  <a:schemeClr val="dk2"/>
                </a:solidFill>
                <a:latin typeface="Helvetica Neue"/>
                <a:ea typeface="Helvetica Neue"/>
                <a:cs typeface="Helvetica Neue"/>
                <a:sym typeface="Helvetica Neue"/>
              </a:rPr>
              <a:t>language (avoid jargon or acronyms that aren’t commonly known).</a:t>
            </a:r>
            <a:endParaRPr sz="1900">
              <a:solidFill>
                <a:schemeClr val="dk2"/>
              </a:solidFill>
              <a:latin typeface="Helvetica Neue"/>
              <a:ea typeface="Helvetica Neue"/>
              <a:cs typeface="Helvetica Neue"/>
              <a:sym typeface="Helvetica Neue"/>
            </a:endParaRPr>
          </a:p>
          <a:p>
            <a:pPr indent="-349250" lvl="0" marL="457200" rtl="0" algn="l">
              <a:spcBef>
                <a:spcPts val="0"/>
              </a:spcBef>
              <a:spcAft>
                <a:spcPts val="0"/>
              </a:spcAft>
              <a:buClr>
                <a:schemeClr val="dk2"/>
              </a:buClr>
              <a:buSzPts val="1900"/>
              <a:buFont typeface="Helvetica Neue"/>
              <a:buChar char="●"/>
            </a:pPr>
            <a:r>
              <a:rPr lang="en" sz="1900">
                <a:solidFill>
                  <a:schemeClr val="dk2"/>
                </a:solidFill>
                <a:latin typeface="Helvetica Neue"/>
                <a:ea typeface="Helvetica Neue"/>
                <a:cs typeface="Helvetica Neue"/>
                <a:sym typeface="Helvetica Neue"/>
              </a:rPr>
              <a:t>Connect your answers with current issues/events, i.e., “given the President’s focus on EJ, this is important because...”</a:t>
            </a:r>
            <a:endParaRPr sz="1900">
              <a:solidFill>
                <a:schemeClr val="dk2"/>
              </a:solidFill>
              <a:latin typeface="Helvetica Neue"/>
              <a:ea typeface="Helvetica Neue"/>
              <a:cs typeface="Helvetica Neue"/>
              <a:sym typeface="Helvetica Neue"/>
            </a:endParaRPr>
          </a:p>
        </p:txBody>
      </p:sp>
      <p:pic>
        <p:nvPicPr>
          <p:cNvPr id="95" name="Google Shape;95;p17"/>
          <p:cNvPicPr preferRelativeResize="0"/>
          <p:nvPr/>
        </p:nvPicPr>
        <p:blipFill>
          <a:blip r:embed="rId3">
            <a:alphaModFix/>
          </a:blip>
          <a:stretch>
            <a:fillRect/>
          </a:stretch>
        </p:blipFill>
        <p:spPr>
          <a:xfrm>
            <a:off x="7174225" y="-112275"/>
            <a:ext cx="1969775" cy="19697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8"/>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500"/>
              <a:t>The Art of the Pivot</a:t>
            </a:r>
            <a:endParaRPr sz="3500"/>
          </a:p>
        </p:txBody>
      </p:sp>
      <p:sp>
        <p:nvSpPr>
          <p:cNvPr id="101" name="Google Shape;101;p18"/>
          <p:cNvSpPr txBox="1"/>
          <p:nvPr>
            <p:ph idx="1" type="body"/>
          </p:nvPr>
        </p:nvSpPr>
        <p:spPr>
          <a:xfrm>
            <a:off x="345200" y="1766675"/>
            <a:ext cx="8348700" cy="3169800"/>
          </a:xfrm>
          <a:prstGeom prst="rect">
            <a:avLst/>
          </a:prstGeom>
        </p:spPr>
        <p:txBody>
          <a:bodyPr anchorCtr="0" anchor="t" bIns="91425" lIns="91425" spcFirstLastPara="1" rIns="91425" wrap="square" tIns="91425">
            <a:noAutofit/>
          </a:bodyPr>
          <a:lstStyle/>
          <a:p>
            <a:pPr indent="-387350" lvl="0" marL="457200" rtl="0" algn="l">
              <a:lnSpc>
                <a:spcPct val="115000"/>
              </a:lnSpc>
              <a:spcBef>
                <a:spcPts val="1000"/>
              </a:spcBef>
              <a:spcAft>
                <a:spcPts val="0"/>
              </a:spcAft>
              <a:buClr>
                <a:schemeClr val="dk2"/>
              </a:buClr>
              <a:buSzPts val="2500"/>
              <a:buChar char="●"/>
            </a:pPr>
            <a:r>
              <a:rPr lang="en" sz="2500">
                <a:solidFill>
                  <a:schemeClr val="dk2"/>
                </a:solidFill>
              </a:rPr>
              <a:t>“What we’re really talking about here is…”</a:t>
            </a:r>
            <a:endParaRPr sz="2500">
              <a:solidFill>
                <a:schemeClr val="dk2"/>
              </a:solidFill>
            </a:endParaRPr>
          </a:p>
          <a:p>
            <a:pPr indent="-387350" lvl="0" marL="457200" rtl="0" algn="l">
              <a:lnSpc>
                <a:spcPct val="115000"/>
              </a:lnSpc>
              <a:spcBef>
                <a:spcPts val="0"/>
              </a:spcBef>
              <a:spcAft>
                <a:spcPts val="0"/>
              </a:spcAft>
              <a:buClr>
                <a:schemeClr val="dk2"/>
              </a:buClr>
              <a:buSzPts val="2500"/>
              <a:buChar char="●"/>
            </a:pPr>
            <a:r>
              <a:rPr lang="en" sz="2500">
                <a:solidFill>
                  <a:schemeClr val="dk2"/>
                </a:solidFill>
              </a:rPr>
              <a:t>“The truth is…”</a:t>
            </a:r>
            <a:endParaRPr sz="2500">
              <a:solidFill>
                <a:schemeClr val="dk2"/>
              </a:solidFill>
            </a:endParaRPr>
          </a:p>
          <a:p>
            <a:pPr indent="-387350" lvl="0" marL="457200" rtl="0" algn="l">
              <a:lnSpc>
                <a:spcPct val="115000"/>
              </a:lnSpc>
              <a:spcBef>
                <a:spcPts val="0"/>
              </a:spcBef>
              <a:spcAft>
                <a:spcPts val="0"/>
              </a:spcAft>
              <a:buClr>
                <a:schemeClr val="dk2"/>
              </a:buClr>
              <a:buSzPts val="2500"/>
              <a:buChar char="●"/>
            </a:pPr>
            <a:r>
              <a:rPr lang="en" sz="2500">
                <a:solidFill>
                  <a:schemeClr val="dk2"/>
                </a:solidFill>
              </a:rPr>
              <a:t>“Let’s look at the facts…”</a:t>
            </a:r>
            <a:endParaRPr sz="2500">
              <a:solidFill>
                <a:schemeClr val="dk2"/>
              </a:solidFill>
            </a:endParaRPr>
          </a:p>
          <a:p>
            <a:pPr indent="-387350" lvl="0" marL="457200" rtl="0" algn="l">
              <a:lnSpc>
                <a:spcPct val="115000"/>
              </a:lnSpc>
              <a:spcBef>
                <a:spcPts val="0"/>
              </a:spcBef>
              <a:spcAft>
                <a:spcPts val="0"/>
              </a:spcAft>
              <a:buClr>
                <a:schemeClr val="dk2"/>
              </a:buClr>
              <a:buSzPts val="2500"/>
              <a:buChar char="●"/>
            </a:pPr>
            <a:r>
              <a:rPr lang="en" sz="2500">
                <a:solidFill>
                  <a:schemeClr val="dk2"/>
                </a:solidFill>
              </a:rPr>
              <a:t>“I don’t know about that, but I can tell you…”</a:t>
            </a:r>
            <a:endParaRPr sz="2500">
              <a:solidFill>
                <a:schemeClr val="dk2"/>
              </a:solidFill>
            </a:endParaRPr>
          </a:p>
          <a:p>
            <a:pPr indent="-387350" lvl="0" marL="457200" rtl="0" algn="l">
              <a:lnSpc>
                <a:spcPct val="115000"/>
              </a:lnSpc>
              <a:spcBef>
                <a:spcPts val="0"/>
              </a:spcBef>
              <a:spcAft>
                <a:spcPts val="0"/>
              </a:spcAft>
              <a:buClr>
                <a:schemeClr val="dk2"/>
              </a:buClr>
              <a:buSzPts val="2500"/>
              <a:buChar char="●"/>
            </a:pPr>
            <a:r>
              <a:rPr lang="en" sz="2500">
                <a:solidFill>
                  <a:schemeClr val="dk2"/>
                </a:solidFill>
              </a:rPr>
              <a:t>“I don’t know the answer to that question, but I’ll try to find out or connect you with someone who does.” </a:t>
            </a:r>
            <a:endParaRPr sz="2500">
              <a:solidFill>
                <a:schemeClr val="dk2"/>
              </a:solidFill>
            </a:endParaRPr>
          </a:p>
        </p:txBody>
      </p:sp>
      <p:pic>
        <p:nvPicPr>
          <p:cNvPr id="102" name="Google Shape;102;p18"/>
          <p:cNvPicPr preferRelativeResize="0"/>
          <p:nvPr/>
        </p:nvPicPr>
        <p:blipFill>
          <a:blip r:embed="rId3">
            <a:alphaModFix/>
          </a:blip>
          <a:stretch>
            <a:fillRect/>
          </a:stretch>
        </p:blipFill>
        <p:spPr>
          <a:xfrm>
            <a:off x="7174225" y="-112275"/>
            <a:ext cx="1969775" cy="19697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9"/>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“Bridging” Back to Core Messages </a:t>
            </a:r>
            <a:endParaRPr/>
          </a:p>
        </p:txBody>
      </p:sp>
      <p:sp>
        <p:nvSpPr>
          <p:cNvPr id="108" name="Google Shape;108;p19"/>
          <p:cNvSpPr txBox="1"/>
          <p:nvPr>
            <p:ph idx="1" type="body"/>
          </p:nvPr>
        </p:nvSpPr>
        <p:spPr>
          <a:xfrm>
            <a:off x="559500" y="2067425"/>
            <a:ext cx="8025000" cy="3248100"/>
          </a:xfrm>
          <a:prstGeom prst="rect">
            <a:avLst/>
          </a:prstGeom>
        </p:spPr>
        <p:txBody>
          <a:bodyPr anchorCtr="0" anchor="t" bIns="91425" lIns="91425" spcFirstLastPara="1" rIns="91425" wrap="square" tIns="91425">
            <a:noAutofit/>
          </a:bodyPr>
          <a:lstStyle/>
          <a:p>
            <a:pPr indent="-419100" lvl="0" marL="457200" marR="355600" rtl="0" algn="l">
              <a:lnSpc>
                <a:spcPct val="140000"/>
              </a:lnSpc>
              <a:spcBef>
                <a:spcPts val="0"/>
              </a:spcBef>
              <a:spcAft>
                <a:spcPts val="0"/>
              </a:spcAft>
              <a:buClr>
                <a:srgbClr val="4D4D4D"/>
              </a:buClr>
              <a:buSzPts val="3000"/>
              <a:buFont typeface="Arial"/>
              <a:buChar char="●"/>
            </a:pPr>
            <a:r>
              <a:rPr lang="en" sz="3000">
                <a:solidFill>
                  <a:srgbClr val="4D4D4D"/>
                </a:solidFill>
                <a:latin typeface="Arial"/>
                <a:ea typeface="Arial"/>
                <a:cs typeface="Arial"/>
                <a:sym typeface="Arial"/>
              </a:rPr>
              <a:t>“What’s important to remember is…” </a:t>
            </a:r>
            <a:endParaRPr sz="3000">
              <a:solidFill>
                <a:srgbClr val="4D4D4D"/>
              </a:solidFill>
              <a:latin typeface="Arial"/>
              <a:ea typeface="Arial"/>
              <a:cs typeface="Arial"/>
              <a:sym typeface="Arial"/>
            </a:endParaRPr>
          </a:p>
          <a:p>
            <a:pPr indent="-419100" lvl="0" marL="457200" marR="355600" rtl="0" algn="l">
              <a:lnSpc>
                <a:spcPct val="140000"/>
              </a:lnSpc>
              <a:spcBef>
                <a:spcPts val="0"/>
              </a:spcBef>
              <a:spcAft>
                <a:spcPts val="0"/>
              </a:spcAft>
              <a:buClr>
                <a:srgbClr val="4D4D4D"/>
              </a:buClr>
              <a:buSzPts val="3000"/>
              <a:buFont typeface="Arial"/>
              <a:buChar char="●"/>
            </a:pPr>
            <a:r>
              <a:rPr lang="en" sz="3000">
                <a:solidFill>
                  <a:srgbClr val="4D4D4D"/>
                </a:solidFill>
                <a:latin typeface="Arial"/>
                <a:ea typeface="Arial"/>
                <a:cs typeface="Arial"/>
                <a:sym typeface="Arial"/>
              </a:rPr>
              <a:t>“Let me put that in perspective…” </a:t>
            </a:r>
            <a:endParaRPr sz="3000">
              <a:solidFill>
                <a:srgbClr val="4D4D4D"/>
              </a:solidFill>
              <a:latin typeface="Arial"/>
              <a:ea typeface="Arial"/>
              <a:cs typeface="Arial"/>
              <a:sym typeface="Arial"/>
            </a:endParaRPr>
          </a:p>
          <a:p>
            <a:pPr indent="-419100" lvl="0" marL="457200" marR="355600" rtl="0" algn="l">
              <a:lnSpc>
                <a:spcPct val="140000"/>
              </a:lnSpc>
              <a:spcBef>
                <a:spcPts val="0"/>
              </a:spcBef>
              <a:spcAft>
                <a:spcPts val="0"/>
              </a:spcAft>
              <a:buClr>
                <a:srgbClr val="4D4D4D"/>
              </a:buClr>
              <a:buSzPts val="3000"/>
              <a:buFont typeface="Arial"/>
              <a:buChar char="●"/>
            </a:pPr>
            <a:r>
              <a:rPr lang="en" sz="3000">
                <a:solidFill>
                  <a:srgbClr val="4D4D4D"/>
                </a:solidFill>
                <a:latin typeface="Arial"/>
                <a:ea typeface="Arial"/>
                <a:cs typeface="Arial"/>
                <a:sym typeface="Arial"/>
              </a:rPr>
              <a:t>“I think what you are really asking is…” </a:t>
            </a:r>
            <a:endParaRPr sz="3000">
              <a:solidFill>
                <a:srgbClr val="4D4D4D"/>
              </a:solidFill>
              <a:latin typeface="Arial"/>
              <a:ea typeface="Arial"/>
              <a:cs typeface="Arial"/>
              <a:sym typeface="Arial"/>
            </a:endParaRPr>
          </a:p>
          <a:p>
            <a:pPr indent="-419100" lvl="0" marL="457200" marR="355600" rtl="0" algn="l">
              <a:lnSpc>
                <a:spcPct val="140000"/>
              </a:lnSpc>
              <a:spcBef>
                <a:spcPts val="0"/>
              </a:spcBef>
              <a:spcAft>
                <a:spcPts val="0"/>
              </a:spcAft>
              <a:buClr>
                <a:srgbClr val="4D4D4D"/>
              </a:buClr>
              <a:buSzPts val="3000"/>
              <a:buFont typeface="Arial"/>
              <a:buChar char="●"/>
            </a:pPr>
            <a:r>
              <a:rPr lang="en" sz="3000">
                <a:solidFill>
                  <a:srgbClr val="4D4D4D"/>
                </a:solidFill>
                <a:latin typeface="Arial"/>
                <a:ea typeface="Arial"/>
                <a:cs typeface="Arial"/>
                <a:sym typeface="Arial"/>
              </a:rPr>
              <a:t>“What readers/listeners should know...”</a:t>
            </a:r>
            <a:endParaRPr sz="3000">
              <a:solidFill>
                <a:srgbClr val="4D4D4D"/>
              </a:solidFill>
              <a:latin typeface="Arial"/>
              <a:ea typeface="Arial"/>
              <a:cs typeface="Arial"/>
              <a:sym typeface="Arial"/>
            </a:endParaRPr>
          </a:p>
          <a:p>
            <a:pPr indent="0" lvl="0" marL="0" rtl="0" algn="l">
              <a:spcBef>
                <a:spcPts val="2500"/>
              </a:spcBef>
              <a:spcAft>
                <a:spcPts val="1600"/>
              </a:spcAft>
              <a:buNone/>
            </a:pPr>
            <a:r>
              <a:t/>
            </a:r>
            <a:endParaRPr/>
          </a:p>
        </p:txBody>
      </p:sp>
      <p:pic>
        <p:nvPicPr>
          <p:cNvPr id="109" name="Google Shape;109;p19"/>
          <p:cNvPicPr preferRelativeResize="0"/>
          <p:nvPr/>
        </p:nvPicPr>
        <p:blipFill>
          <a:blip r:embed="rId3">
            <a:alphaModFix/>
          </a:blip>
          <a:stretch>
            <a:fillRect/>
          </a:stretch>
        </p:blipFill>
        <p:spPr>
          <a:xfrm>
            <a:off x="7174225" y="-112275"/>
            <a:ext cx="1969775" cy="19697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0"/>
          <p:cNvSpPr txBox="1"/>
          <p:nvPr>
            <p:ph type="title"/>
          </p:nvPr>
        </p:nvSpPr>
        <p:spPr>
          <a:xfrm>
            <a:off x="3195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Question &amp; Answer / Final Thoughts</a:t>
            </a:r>
            <a:endParaRPr/>
          </a:p>
        </p:txBody>
      </p:sp>
      <p:sp>
        <p:nvSpPr>
          <p:cNvPr id="115" name="Google Shape;115;p20"/>
          <p:cNvSpPr txBox="1"/>
          <p:nvPr>
            <p:ph idx="1" type="body"/>
          </p:nvPr>
        </p:nvSpPr>
        <p:spPr>
          <a:xfrm>
            <a:off x="559500" y="1838825"/>
            <a:ext cx="8025000" cy="3248100"/>
          </a:xfrm>
          <a:prstGeom prst="rect">
            <a:avLst/>
          </a:prstGeom>
        </p:spPr>
        <p:txBody>
          <a:bodyPr anchorCtr="0" anchor="t" bIns="91425" lIns="91425" spcFirstLastPara="1" rIns="91425" wrap="square" tIns="91425">
            <a:noAutofit/>
          </a:bodyPr>
          <a:lstStyle/>
          <a:p>
            <a:pPr indent="-419100" lvl="0" marL="457200" marR="355600" rtl="0" algn="l">
              <a:lnSpc>
                <a:spcPct val="140000"/>
              </a:lnSpc>
              <a:spcBef>
                <a:spcPts val="0"/>
              </a:spcBef>
              <a:spcAft>
                <a:spcPts val="0"/>
              </a:spcAft>
              <a:buClr>
                <a:srgbClr val="4D4D4D"/>
              </a:buClr>
              <a:buSzPts val="3000"/>
              <a:buFont typeface="Arial"/>
              <a:buChar char="●"/>
            </a:pPr>
            <a:r>
              <a:rPr lang="en" sz="3000">
                <a:solidFill>
                  <a:srgbClr val="4D4D4D"/>
                </a:solidFill>
                <a:latin typeface="Arial"/>
                <a:ea typeface="Arial"/>
                <a:cs typeface="Arial"/>
                <a:sym typeface="Arial"/>
              </a:rPr>
              <a:t>Additional media support includes:</a:t>
            </a:r>
            <a:endParaRPr sz="3000">
              <a:solidFill>
                <a:srgbClr val="4D4D4D"/>
              </a:solidFill>
              <a:latin typeface="Arial"/>
              <a:ea typeface="Arial"/>
              <a:cs typeface="Arial"/>
              <a:sym typeface="Arial"/>
            </a:endParaRPr>
          </a:p>
          <a:p>
            <a:pPr indent="-419100" lvl="1" marL="1371600" marR="355600" rtl="0" algn="l">
              <a:lnSpc>
                <a:spcPct val="140000"/>
              </a:lnSpc>
              <a:spcBef>
                <a:spcPts val="0"/>
              </a:spcBef>
              <a:spcAft>
                <a:spcPts val="0"/>
              </a:spcAft>
              <a:buClr>
                <a:srgbClr val="4D4D4D"/>
              </a:buClr>
              <a:buSzPts val="3000"/>
              <a:buFont typeface="Arial"/>
              <a:buChar char="○"/>
            </a:pPr>
            <a:r>
              <a:rPr lang="en" sz="3000">
                <a:solidFill>
                  <a:srgbClr val="4D4D4D"/>
                </a:solidFill>
                <a:latin typeface="Arial"/>
                <a:ea typeface="Arial"/>
                <a:cs typeface="Arial"/>
                <a:sym typeface="Arial"/>
              </a:rPr>
              <a:t>One-on-one or small group media trainings </a:t>
            </a:r>
            <a:endParaRPr sz="3000">
              <a:solidFill>
                <a:srgbClr val="4D4D4D"/>
              </a:solidFill>
              <a:latin typeface="Arial"/>
              <a:ea typeface="Arial"/>
              <a:cs typeface="Arial"/>
              <a:sym typeface="Arial"/>
            </a:endParaRPr>
          </a:p>
          <a:p>
            <a:pPr indent="-419100" lvl="1" marL="1371600" marR="355600" rtl="0" algn="l">
              <a:lnSpc>
                <a:spcPct val="140000"/>
              </a:lnSpc>
              <a:spcBef>
                <a:spcPts val="0"/>
              </a:spcBef>
              <a:spcAft>
                <a:spcPts val="0"/>
              </a:spcAft>
              <a:buClr>
                <a:srgbClr val="4D4D4D"/>
              </a:buClr>
              <a:buSzPts val="3000"/>
              <a:buFont typeface="Arial"/>
              <a:buChar char="○"/>
            </a:pPr>
            <a:r>
              <a:rPr lang="en" sz="3000">
                <a:solidFill>
                  <a:srgbClr val="4D4D4D"/>
                </a:solidFill>
                <a:latin typeface="Arial"/>
                <a:ea typeface="Arial"/>
                <a:cs typeface="Arial"/>
                <a:sym typeface="Arial"/>
              </a:rPr>
              <a:t>Review of messaging and assistance with talking points.</a:t>
            </a:r>
            <a:endParaRPr sz="3000">
              <a:solidFill>
                <a:srgbClr val="4D4D4D"/>
              </a:solidFill>
              <a:latin typeface="Arial"/>
              <a:ea typeface="Arial"/>
              <a:cs typeface="Arial"/>
              <a:sym typeface="Arial"/>
            </a:endParaRPr>
          </a:p>
          <a:p>
            <a:pPr indent="0" lvl="0" marL="0" rtl="0" algn="l">
              <a:spcBef>
                <a:spcPts val="2500"/>
              </a:spcBef>
              <a:spcAft>
                <a:spcPts val="1600"/>
              </a:spcAft>
              <a:buNone/>
            </a:pPr>
            <a:r>
              <a:t/>
            </a:r>
            <a:endParaRPr/>
          </a:p>
        </p:txBody>
      </p:sp>
      <p:pic>
        <p:nvPicPr>
          <p:cNvPr id="116" name="Google Shape;116;p20"/>
          <p:cNvPicPr preferRelativeResize="0"/>
          <p:nvPr/>
        </p:nvPicPr>
        <p:blipFill>
          <a:blip r:embed="rId3">
            <a:alphaModFix/>
          </a:blip>
          <a:stretch>
            <a:fillRect/>
          </a:stretch>
        </p:blipFill>
        <p:spPr>
          <a:xfrm>
            <a:off x="7174225" y="-112275"/>
            <a:ext cx="1969775" cy="19697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20" name="Shape 120"/>
        <p:cNvGrpSpPr/>
        <p:nvPr/>
      </p:nvGrpSpPr>
      <p:grpSpPr>
        <a:xfrm>
          <a:off x="0" y="0"/>
          <a:ext cx="0" cy="0"/>
          <a:chOff x="0" y="0"/>
          <a:chExt cx="0" cy="0"/>
        </a:xfrm>
      </p:grpSpPr>
      <p:sp>
        <p:nvSpPr>
          <p:cNvPr id="121" name="Google Shape;121;p21"/>
          <p:cNvSpPr txBox="1"/>
          <p:nvPr>
            <p:ph idx="1" type="subTitle"/>
          </p:nvPr>
        </p:nvSpPr>
        <p:spPr>
          <a:xfrm>
            <a:off x="431475" y="2179510"/>
            <a:ext cx="8222100" cy="1673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Mollie Michel, </a:t>
            </a:r>
            <a:r>
              <a:rPr i="1" lang="en" sz="2400"/>
              <a:t>Deputy Director </a:t>
            </a:r>
            <a:endParaRPr i="1" sz="2400"/>
          </a:p>
          <a:p>
            <a:pPr indent="0" lvl="0" marL="0" rtl="0" algn="l">
              <a:spcBef>
                <a:spcPts val="0"/>
              </a:spcBef>
              <a:spcAft>
                <a:spcPts val="0"/>
              </a:spcAft>
              <a:buNone/>
            </a:pPr>
            <a:r>
              <a:rPr lang="en" sz="2400"/>
              <a:t>Email: mollie.michel@environmentalprotectionnetwork.org</a:t>
            </a:r>
            <a:endParaRPr sz="2400"/>
          </a:p>
          <a:p>
            <a:pPr indent="0" lvl="0" marL="0" rtl="0" algn="l">
              <a:spcBef>
                <a:spcPts val="0"/>
              </a:spcBef>
              <a:spcAft>
                <a:spcPts val="0"/>
              </a:spcAft>
              <a:buNone/>
            </a:pPr>
            <a:r>
              <a:rPr lang="en" sz="2400"/>
              <a:t>Cell: 718-536-6336</a:t>
            </a:r>
            <a:endParaRPr sz="2400"/>
          </a:p>
        </p:txBody>
      </p:sp>
      <p:pic>
        <p:nvPicPr>
          <p:cNvPr id="122" name="Google Shape;122;p21"/>
          <p:cNvPicPr preferRelativeResize="0"/>
          <p:nvPr/>
        </p:nvPicPr>
        <p:blipFill>
          <a:blip r:embed="rId3">
            <a:alphaModFix/>
          </a:blip>
          <a:stretch>
            <a:fillRect/>
          </a:stretch>
        </p:blipFill>
        <p:spPr>
          <a:xfrm>
            <a:off x="6755800" y="0"/>
            <a:ext cx="2388199" cy="2388199"/>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