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7"/>
  </p:notesMasterIdLst>
  <p:sldIdLst>
    <p:sldId id="256" r:id="rId2"/>
    <p:sldId id="456" r:id="rId3"/>
    <p:sldId id="449" r:id="rId4"/>
    <p:sldId id="447" r:id="rId5"/>
    <p:sldId id="274" r:id="rId6"/>
    <p:sldId id="455" r:id="rId7"/>
    <p:sldId id="401" r:id="rId8"/>
    <p:sldId id="266" r:id="rId9"/>
    <p:sldId id="257" r:id="rId10"/>
    <p:sldId id="259" r:id="rId11"/>
    <p:sldId id="273" r:id="rId12"/>
    <p:sldId id="267" r:id="rId13"/>
    <p:sldId id="268" r:id="rId14"/>
    <p:sldId id="269" r:id="rId15"/>
    <p:sldId id="454" r:id="rId16"/>
    <p:sldId id="457" r:id="rId17"/>
    <p:sldId id="260" r:id="rId18"/>
    <p:sldId id="261" r:id="rId19"/>
    <p:sldId id="270" r:id="rId20"/>
    <p:sldId id="271" r:id="rId21"/>
    <p:sldId id="272" r:id="rId22"/>
    <p:sldId id="450" r:id="rId23"/>
    <p:sldId id="452" r:id="rId24"/>
    <p:sldId id="451" r:id="rId25"/>
    <p:sldId id="45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40"/>
    <p:restoredTop sz="94671"/>
  </p:normalViewPr>
  <p:slideViewPr>
    <p:cSldViewPr>
      <p:cViewPr varScale="1">
        <p:scale>
          <a:sx n="36" d="100"/>
          <a:sy n="36" d="100"/>
        </p:scale>
        <p:origin x="89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D4617-4DFD-4E74-8C75-83BB4AE0E00B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0CFE6-00B9-4A5E-A07D-E60AE8D6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52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289AFD2-9AE7-4E15-AF6C-2269C97365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4435D1A-476C-431E-8BC9-88F60399A195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C4451E4E-D0AA-4AC5-9757-3549DF0B9A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299ECADB-B579-417C-833D-3C8FED001C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There are three main lines of evidence to support the environmental endocrine disruptor hypothesis.  Epidemiological evidence linking human disease to endocrine disruption is the weakest.  Experimental evidence the strongest.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3AD0-5D71-4389-8732-AA4E984839B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F9E2-1632-460E-BE59-7538DC6E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7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3AD0-5D71-4389-8732-AA4E984839B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F9E2-1632-460E-BE59-7538DC6E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8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3AD0-5D71-4389-8732-AA4E984839B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F9E2-1632-460E-BE59-7538DC6E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2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3AD0-5D71-4389-8732-AA4E984839B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F9E2-1632-460E-BE59-7538DC6E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58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3AD0-5D71-4389-8732-AA4E984839B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F9E2-1632-460E-BE59-7538DC6E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21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3AD0-5D71-4389-8732-AA4E984839B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F9E2-1632-460E-BE59-7538DC6E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61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3AD0-5D71-4389-8732-AA4E984839B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F9E2-1632-460E-BE59-7538DC6E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19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3AD0-5D71-4389-8732-AA4E984839B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F9E2-1632-460E-BE59-7538DC6E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42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3AD0-5D71-4389-8732-AA4E984839B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F9E2-1632-460E-BE59-7538DC6E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0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3AD0-5D71-4389-8732-AA4E984839B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F9E2-1632-460E-BE59-7538DC6E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7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3AD0-5D71-4389-8732-AA4E984839B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F9E2-1632-460E-BE59-7538DC6E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2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F3AD0-5D71-4389-8732-AA4E984839B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7F9E2-1632-460E-BE59-7538DC6E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41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EPA’s Endocrine Disruptor Screening Program (EDSP)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by Gary </a:t>
            </a:r>
            <a:r>
              <a:rPr lang="en-U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Timm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Penny </a:t>
            </a:r>
            <a:r>
              <a:rPr lang="en-U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Fenner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-Crisp, Bill Jordan, 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17, 2021</a:t>
            </a:r>
          </a:p>
        </p:txBody>
      </p:sp>
    </p:spTree>
    <p:extLst>
      <p:ext uri="{BB962C8B-B14F-4D97-AF65-F5344CB8AC3E}">
        <p14:creationId xmlns:p14="http://schemas.microsoft.com/office/powerpoint/2010/main" val="115531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Proposed Tier 2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latin typeface="+mj-lt"/>
              </a:rPr>
              <a:t>Tests to include:</a:t>
            </a:r>
          </a:p>
          <a:p>
            <a:r>
              <a:rPr lang="en-GB" b="1" dirty="0">
                <a:latin typeface="+mj-lt"/>
              </a:rPr>
              <a:t>Two-Generation Mammalian Reproductive Toxicity Study</a:t>
            </a:r>
          </a:p>
          <a:p>
            <a:r>
              <a:rPr lang="en-GB" b="1" dirty="0">
                <a:latin typeface="+mj-lt"/>
              </a:rPr>
              <a:t>Avian Reproduction Test</a:t>
            </a:r>
          </a:p>
          <a:p>
            <a:r>
              <a:rPr lang="en-GB" b="1" dirty="0">
                <a:latin typeface="+mj-lt"/>
              </a:rPr>
              <a:t>Fish Life Cycle Test</a:t>
            </a:r>
          </a:p>
          <a:p>
            <a:r>
              <a:rPr lang="en-GB" b="1" dirty="0">
                <a:latin typeface="+mj-lt"/>
              </a:rPr>
              <a:t>Mysid Life Cycle Test</a:t>
            </a:r>
          </a:p>
          <a:p>
            <a:r>
              <a:rPr lang="en-GB" b="1" dirty="0">
                <a:latin typeface="+mj-lt"/>
              </a:rPr>
              <a:t>Amphibian Development and Reproduction Test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2196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FBFEB-72B3-4DDD-A85A-7BF52663B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Validation Process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8AADF-83C0-4924-BE9F-2C7535358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altLang="en-US" dirty="0"/>
              <a:t>1. </a:t>
            </a:r>
            <a:r>
              <a:rPr lang="en-US" altLang="en-US" b="1" dirty="0">
                <a:latin typeface="+mj-lt"/>
              </a:rPr>
              <a:t>Method Development</a:t>
            </a:r>
          </a:p>
          <a:p>
            <a:pPr lvl="1"/>
            <a:r>
              <a:rPr lang="en-US" altLang="en-US" b="1" dirty="0">
                <a:latin typeface="+mj-lt"/>
              </a:rPr>
              <a:t>Comprehensive literature review </a:t>
            </a:r>
          </a:p>
          <a:p>
            <a:pPr lvl="1"/>
            <a:r>
              <a:rPr lang="en-US" altLang="en-US" b="1" dirty="0">
                <a:latin typeface="+mj-lt"/>
              </a:rPr>
              <a:t>Develop initial protocol</a:t>
            </a:r>
          </a:p>
          <a:p>
            <a:pPr>
              <a:buFontTx/>
              <a:buNone/>
            </a:pPr>
            <a:r>
              <a:rPr lang="en-US" altLang="en-US" b="1" dirty="0">
                <a:latin typeface="+mj-lt"/>
              </a:rPr>
              <a:t>2. Pre-validation</a:t>
            </a:r>
          </a:p>
          <a:p>
            <a:pPr lvl="1"/>
            <a:r>
              <a:rPr lang="en-US" altLang="en-US" b="1" dirty="0">
                <a:latin typeface="+mj-lt"/>
              </a:rPr>
              <a:t>Demonstration of relevance </a:t>
            </a:r>
          </a:p>
          <a:p>
            <a:pPr lvl="1"/>
            <a:r>
              <a:rPr lang="en-US" altLang="en-US" b="1" dirty="0">
                <a:latin typeface="+mj-lt"/>
              </a:rPr>
              <a:t>Preliminary data on reliability</a:t>
            </a:r>
          </a:p>
          <a:p>
            <a:pPr lvl="1"/>
            <a:r>
              <a:rPr lang="en-US" altLang="en-US" b="1" dirty="0">
                <a:latin typeface="+mj-lt"/>
              </a:rPr>
              <a:t>Standardization of protocol</a:t>
            </a:r>
          </a:p>
          <a:p>
            <a:pPr>
              <a:buFontTx/>
              <a:buNone/>
            </a:pPr>
            <a:r>
              <a:rPr lang="en-US" altLang="en-US" b="1" dirty="0">
                <a:latin typeface="+mj-lt"/>
              </a:rPr>
              <a:t>3. Validation in multiple laboratories</a:t>
            </a:r>
          </a:p>
          <a:p>
            <a:pPr lvl="1"/>
            <a:r>
              <a:rPr lang="en-US" altLang="en-US" b="1" dirty="0">
                <a:latin typeface="+mj-lt"/>
              </a:rPr>
              <a:t>Proof of relevance and reliability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dirty="0">
                <a:latin typeface="+mj-lt"/>
              </a:rPr>
              <a:t>4. Scientific Peer Review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815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EDSP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+mj-lt"/>
              </a:rPr>
              <a:t>List 1 Data call-in:</a:t>
            </a:r>
          </a:p>
          <a:p>
            <a:r>
              <a:rPr lang="en-US" b="1" dirty="0">
                <a:latin typeface="+mj-lt"/>
              </a:rPr>
              <a:t>Issued orders beginning in </a:t>
            </a:r>
            <a:r>
              <a:rPr lang="en-US" b="1">
                <a:latin typeface="+mj-lt"/>
              </a:rPr>
              <a:t>October, 2009</a:t>
            </a:r>
            <a:r>
              <a:rPr lang="en-US" b="1" dirty="0">
                <a:latin typeface="+mj-lt"/>
              </a:rPr>
              <a:t>, </a:t>
            </a:r>
            <a:r>
              <a:rPr lang="en-US" b="1">
                <a:latin typeface="+mj-lt"/>
              </a:rPr>
              <a:t>on 67 </a:t>
            </a:r>
            <a:r>
              <a:rPr lang="en-US" b="1" dirty="0">
                <a:latin typeface="+mj-lt"/>
              </a:rPr>
              <a:t>pesticide active ingredients and High Production Volume chemicals used as “inerts”</a:t>
            </a:r>
          </a:p>
          <a:p>
            <a:pPr marL="0" indent="0">
              <a:buNone/>
            </a:pPr>
            <a:endParaRPr lang="en-US" b="1" dirty="0">
              <a:latin typeface="+mj-lt"/>
            </a:endParaRPr>
          </a:p>
          <a:p>
            <a:r>
              <a:rPr lang="en-US" b="1" dirty="0">
                <a:latin typeface="+mj-lt"/>
              </a:rPr>
              <a:t>Received data on 52 chemicals; 15 chemicals cancelled or discontinued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297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EDSP Implementation-2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>
                <a:latin typeface="+mj-lt"/>
              </a:rPr>
              <a:t>Results applying </a:t>
            </a:r>
            <a:r>
              <a:rPr lang="en-GB" b="1" dirty="0" err="1">
                <a:latin typeface="+mj-lt"/>
              </a:rPr>
              <a:t>WoE</a:t>
            </a:r>
            <a:r>
              <a:rPr lang="en-GB" b="1" dirty="0">
                <a:latin typeface="+mj-lt"/>
              </a:rPr>
              <a:t> guidance:</a:t>
            </a:r>
          </a:p>
          <a:p>
            <a:pPr marL="800100" lvl="2" indent="0">
              <a:buNone/>
            </a:pPr>
            <a:endParaRPr lang="en-GB" b="1" dirty="0">
              <a:latin typeface="+mj-lt"/>
            </a:endParaRPr>
          </a:p>
          <a:p>
            <a:pPr marL="800100" lvl="2" indent="0">
              <a:buNone/>
            </a:pPr>
            <a:r>
              <a:rPr lang="en-GB" sz="2800" b="1" dirty="0">
                <a:latin typeface="+mj-lt"/>
              </a:rPr>
              <a:t>20 chemicals- No effects seen </a:t>
            </a:r>
          </a:p>
          <a:p>
            <a:pPr lvl="1"/>
            <a:r>
              <a:rPr lang="en-GB" b="1" dirty="0">
                <a:latin typeface="+mj-lt"/>
              </a:rPr>
              <a:t>14 chemicals showed potential interaction with one or more pathways, but no unreasonable risks were determined</a:t>
            </a:r>
          </a:p>
          <a:p>
            <a:pPr lvl="1"/>
            <a:r>
              <a:rPr lang="en-GB" b="1" dirty="0">
                <a:latin typeface="+mj-lt"/>
              </a:rPr>
              <a:t>18 showed potential interaction with one or more pathways, but risk findings were not made</a:t>
            </a:r>
          </a:p>
          <a:p>
            <a:pPr lvl="2"/>
            <a:r>
              <a:rPr lang="en-GB" sz="2600" b="1" dirty="0">
                <a:latin typeface="+mj-lt"/>
              </a:rPr>
              <a:t>All 18 showed potential action with thyroid pathway</a:t>
            </a:r>
          </a:p>
          <a:p>
            <a:pPr lvl="2"/>
            <a:r>
              <a:rPr lang="en-GB" sz="2600" b="1" dirty="0">
                <a:latin typeface="+mj-lt"/>
              </a:rPr>
              <a:t>17 showed potential action with androgen pathway</a:t>
            </a:r>
          </a:p>
          <a:p>
            <a:pPr lvl="2"/>
            <a:r>
              <a:rPr lang="en-GB" sz="2600" b="1" dirty="0">
                <a:latin typeface="+mj-lt"/>
              </a:rPr>
              <a:t>14 showed potential interaction with </a:t>
            </a:r>
            <a:r>
              <a:rPr lang="en-GB" sz="2600" b="1" dirty="0" err="1">
                <a:latin typeface="+mj-lt"/>
              </a:rPr>
              <a:t>estrogen</a:t>
            </a:r>
            <a:r>
              <a:rPr lang="en-GB" sz="2600" b="1" dirty="0">
                <a:latin typeface="+mj-lt"/>
              </a:rPr>
              <a:t> pathway</a:t>
            </a:r>
          </a:p>
          <a:p>
            <a:pPr lvl="2"/>
            <a:r>
              <a:rPr lang="en-GB" sz="2600" b="1" dirty="0">
                <a:latin typeface="+mj-lt"/>
              </a:rPr>
              <a:t>All 18 recommended for Tier 2 testing, but orders never issued</a:t>
            </a:r>
          </a:p>
          <a:p>
            <a:pPr lvl="1"/>
            <a:endParaRPr lang="en-GB" b="1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224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EDSP Implementation-3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latin typeface="+mj-lt"/>
              </a:rPr>
              <a:t>List 2 published in 2014 in response to House Appropriations Comm. report</a:t>
            </a:r>
          </a:p>
          <a:p>
            <a:pPr lvl="1"/>
            <a:r>
              <a:rPr lang="en-US" b="1" dirty="0">
                <a:latin typeface="+mj-lt"/>
              </a:rPr>
              <a:t>Contained 109 chemicals</a:t>
            </a:r>
          </a:p>
          <a:p>
            <a:pPr lvl="2"/>
            <a:r>
              <a:rPr lang="en-US" b="1" dirty="0">
                <a:latin typeface="+mj-lt"/>
              </a:rPr>
              <a:t>41 pesticide active ingredients</a:t>
            </a:r>
          </a:p>
          <a:p>
            <a:pPr lvl="2"/>
            <a:r>
              <a:rPr lang="en-US" b="1" dirty="0">
                <a:latin typeface="+mj-lt"/>
              </a:rPr>
              <a:t>68 SDWA chemicals, including</a:t>
            </a:r>
          </a:p>
          <a:p>
            <a:pPr lvl="3"/>
            <a:r>
              <a:rPr lang="en-US" b="1" dirty="0">
                <a:latin typeface="+mj-lt"/>
              </a:rPr>
              <a:t>2 PFAS</a:t>
            </a:r>
          </a:p>
          <a:p>
            <a:pPr lvl="3"/>
            <a:r>
              <a:rPr lang="en-US" b="1" dirty="0">
                <a:latin typeface="+mj-lt"/>
              </a:rPr>
              <a:t>4 pharmaceuticals</a:t>
            </a:r>
          </a:p>
          <a:p>
            <a:pPr lvl="3"/>
            <a:r>
              <a:rPr lang="en-US" b="1" dirty="0">
                <a:latin typeface="+mj-lt"/>
              </a:rPr>
              <a:t>A variety of industrial  chemicals </a:t>
            </a:r>
            <a:r>
              <a:rPr lang="en-GB" b="1" dirty="0">
                <a:latin typeface="+mj-lt"/>
              </a:rPr>
              <a:t>including those used for industrial manufacturing processes, plasticizers, and in the production of pharmaceutical and personal care products (PCPs)</a:t>
            </a:r>
            <a:endParaRPr lang="en-US" b="1" dirty="0">
              <a:latin typeface="+mj-lt"/>
            </a:endParaRPr>
          </a:p>
          <a:p>
            <a:pPr lvl="1"/>
            <a:r>
              <a:rPr lang="en-GB" b="1" dirty="0">
                <a:latin typeface="+mj-lt"/>
              </a:rPr>
              <a:t>Despite HAC direction to issue 25 DCIs/year, no action was taken to obtain screening data 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2401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Reengineering the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latin typeface="+mj-lt"/>
              </a:rPr>
              <a:t>Realization that processes of chemical prioritization, issuance of DCIs, assay development and validation, and data review were overwhelming the resources available to carry out the program</a:t>
            </a:r>
          </a:p>
          <a:p>
            <a:pPr marL="0" indent="0">
              <a:buNone/>
            </a:pPr>
            <a:endParaRPr lang="en-US" b="1" dirty="0">
              <a:latin typeface="+mj-lt"/>
            </a:endParaRPr>
          </a:p>
          <a:p>
            <a:r>
              <a:rPr lang="en-US" b="1" dirty="0">
                <a:latin typeface="+mj-lt"/>
              </a:rPr>
              <a:t>The solution?  Implement  the recommendations in the 2007 NAS report </a:t>
            </a:r>
            <a:r>
              <a:rPr lang="en-US" b="1" i="1" dirty="0">
                <a:latin typeface="+mj-lt"/>
              </a:rPr>
              <a:t>Toxicity Testing in the 21</a:t>
            </a:r>
            <a:r>
              <a:rPr lang="en-US" b="1" i="1" baseline="30000" dirty="0">
                <a:latin typeface="+mj-lt"/>
              </a:rPr>
              <a:t>st</a:t>
            </a:r>
            <a:r>
              <a:rPr lang="en-US" b="1" i="1" dirty="0">
                <a:latin typeface="+mj-lt"/>
              </a:rPr>
              <a:t> Century </a:t>
            </a:r>
            <a:r>
              <a:rPr lang="en-US" b="1" dirty="0">
                <a:latin typeface="+mj-lt"/>
              </a:rPr>
              <a:t>and revise the approach, using computational toxicology tools such as </a:t>
            </a:r>
            <a:r>
              <a:rPr lang="en-US" b="1" dirty="0" err="1">
                <a:latin typeface="+mj-lt"/>
              </a:rPr>
              <a:t>ToxCast</a:t>
            </a:r>
            <a:r>
              <a:rPr lang="en-US" b="1" dirty="0">
                <a:latin typeface="+mj-lt"/>
              </a:rPr>
              <a:t> and high throughput technologies (NAMs)</a:t>
            </a:r>
          </a:p>
        </p:txBody>
      </p:sp>
    </p:spTree>
    <p:extLst>
      <p:ext uri="{BB962C8B-B14F-4D97-AF65-F5344CB8AC3E}">
        <p14:creationId xmlns:p14="http://schemas.microsoft.com/office/powerpoint/2010/main" val="421192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latin typeface="+mj-lt"/>
              </a:rPr>
              <a:t>NAMs = “New Assessment Methods”</a:t>
            </a:r>
          </a:p>
          <a:p>
            <a:r>
              <a:rPr lang="en-US" b="1" dirty="0">
                <a:latin typeface="+mj-lt"/>
              </a:rPr>
              <a:t>Defined as “any </a:t>
            </a:r>
            <a:r>
              <a:rPr lang="en-GB" b="1" dirty="0">
                <a:latin typeface="+mj-lt"/>
              </a:rPr>
              <a:t>technology, methodology, approach, or combination thereof that can be used to provide information on chemical hazard and risk assessment that avoids the use of intact animals.”</a:t>
            </a:r>
          </a:p>
          <a:p>
            <a:r>
              <a:rPr lang="en-GB" b="1" dirty="0">
                <a:latin typeface="+mj-lt"/>
              </a:rPr>
              <a:t>2016 TSCA obligates OPPT to publish annually the list of NAMs used by the program</a:t>
            </a:r>
          </a:p>
          <a:p>
            <a:r>
              <a:rPr lang="en-GB" b="1" dirty="0">
                <a:latin typeface="+mj-lt"/>
              </a:rPr>
              <a:t>2020 EPA Work Plan developed after 2019 Wheeler memo issued</a:t>
            </a:r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276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Revised Tier I Screening Battery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+mj-lt"/>
              </a:rPr>
              <a:t>Estrogen: 18 HTP screens + ER pathway model</a:t>
            </a:r>
          </a:p>
          <a:p>
            <a:r>
              <a:rPr lang="en-US" b="1" dirty="0">
                <a:latin typeface="+mj-lt"/>
              </a:rPr>
              <a:t>Androgen: 11 HTP screens + AR pathway model</a:t>
            </a:r>
          </a:p>
          <a:p>
            <a:r>
              <a:rPr lang="en-US" b="1" dirty="0">
                <a:latin typeface="+mj-lt"/>
              </a:rPr>
              <a:t>Thyroid: Still under development</a:t>
            </a:r>
          </a:p>
          <a:p>
            <a:r>
              <a:rPr lang="en-US" b="1" dirty="0">
                <a:latin typeface="+mj-lt"/>
              </a:rPr>
              <a:t>Steroidogenesis: updated HTP H295R assay</a:t>
            </a:r>
          </a:p>
          <a:p>
            <a:r>
              <a:rPr lang="en-US" b="1" dirty="0">
                <a:latin typeface="+mj-lt"/>
              </a:rPr>
              <a:t>Aromatase: HTP assay developed </a:t>
            </a:r>
          </a:p>
        </p:txBody>
      </p:sp>
    </p:spTree>
    <p:extLst>
      <p:ext uri="{BB962C8B-B14F-4D97-AF65-F5344CB8AC3E}">
        <p14:creationId xmlns:p14="http://schemas.microsoft.com/office/powerpoint/2010/main" val="453244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Thyroid: High Level of Complexity 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6106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3889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EPN Proposed Path Forward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>
                <a:latin typeface="+mj-lt"/>
              </a:rPr>
              <a:t>1.Decide on the screening assays to be used</a:t>
            </a:r>
          </a:p>
          <a:p>
            <a:pPr lvl="1"/>
            <a:r>
              <a:rPr lang="en-GB" b="1" dirty="0">
                <a:latin typeface="+mj-lt"/>
              </a:rPr>
              <a:t>We recommend use of newer second-generation screening batteries for E, A and T, steroidogenesis and aromatase</a:t>
            </a:r>
          </a:p>
          <a:p>
            <a:pPr lvl="1"/>
            <a:endParaRPr lang="en-GB" b="1" dirty="0">
              <a:latin typeface="+mj-lt"/>
            </a:endParaRPr>
          </a:p>
          <a:p>
            <a:pPr marL="0" indent="0">
              <a:buNone/>
            </a:pPr>
            <a:r>
              <a:rPr lang="en-GB" b="1" dirty="0">
                <a:latin typeface="+mj-lt"/>
              </a:rPr>
              <a:t>2. Establish the priority order in which substances will be screened. We recommend the following order:</a:t>
            </a:r>
          </a:p>
          <a:p>
            <a:pPr lvl="2"/>
            <a:r>
              <a:rPr lang="en-GB" b="1" dirty="0">
                <a:latin typeface="+mj-lt"/>
              </a:rPr>
              <a:t>Pesticide active ingredients</a:t>
            </a:r>
          </a:p>
          <a:p>
            <a:pPr lvl="2"/>
            <a:r>
              <a:rPr lang="en-GB" b="1" dirty="0">
                <a:latin typeface="+mj-lt"/>
              </a:rPr>
              <a:t>Intentionally added inert ingredients in pesticide products</a:t>
            </a:r>
          </a:p>
          <a:p>
            <a:pPr lvl="2"/>
            <a:r>
              <a:rPr lang="en-GB" b="1" dirty="0">
                <a:latin typeface="+mj-lt"/>
              </a:rPr>
              <a:t>Substances meeting SDWA criteria</a:t>
            </a:r>
          </a:p>
          <a:p>
            <a:pPr lvl="2"/>
            <a:r>
              <a:rPr lang="en-GB" b="1" dirty="0">
                <a:latin typeface="+mj-lt"/>
              </a:rPr>
              <a:t>Other industrial chemicals regulated under TSCA</a:t>
            </a:r>
          </a:p>
          <a:p>
            <a:pPr lvl="4"/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883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F7994-1516-45B0-8A88-518EB9949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7B88B-A299-4018-B7D5-68341513A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+mj-lt"/>
              </a:rPr>
              <a:t>Background </a:t>
            </a:r>
          </a:p>
          <a:p>
            <a:pPr marL="800100" lvl="2" indent="0">
              <a:buNone/>
            </a:pPr>
            <a:r>
              <a:rPr lang="en-US" sz="2800" b="1" dirty="0">
                <a:latin typeface="+mj-lt"/>
              </a:rPr>
              <a:t>-Gary Timm</a:t>
            </a:r>
          </a:p>
          <a:p>
            <a:r>
              <a:rPr lang="en-US" b="1" dirty="0">
                <a:latin typeface="+mj-lt"/>
              </a:rPr>
              <a:t>Implementation of the EDSP</a:t>
            </a:r>
          </a:p>
          <a:p>
            <a:pPr marL="800100" lvl="2" indent="0">
              <a:buNone/>
            </a:pPr>
            <a:r>
              <a:rPr lang="en-US" sz="2800" b="1" dirty="0">
                <a:latin typeface="+mj-lt"/>
              </a:rPr>
              <a:t>-Penny Fenner-Crisp</a:t>
            </a:r>
          </a:p>
          <a:p>
            <a:r>
              <a:rPr lang="en-US" b="1" dirty="0">
                <a:latin typeface="+mj-lt"/>
              </a:rPr>
              <a:t>IG and EPN Recommendations for the Future of the EDSP</a:t>
            </a:r>
          </a:p>
          <a:p>
            <a:pPr marL="800100" lvl="2" indent="0">
              <a:buNone/>
            </a:pPr>
            <a:r>
              <a:rPr lang="en-US" sz="2800" b="1" dirty="0">
                <a:latin typeface="+mj-lt"/>
              </a:rPr>
              <a:t>-Bill Jordan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445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EPN Proposed Path Forward-2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>
                <a:latin typeface="+mj-lt"/>
              </a:rPr>
              <a:t>3. Determine the most appropriate approach for obtaining the necessary initial screening data</a:t>
            </a:r>
          </a:p>
          <a:p>
            <a:pPr lvl="1"/>
            <a:r>
              <a:rPr lang="en-GB" b="1" dirty="0">
                <a:latin typeface="+mj-lt"/>
              </a:rPr>
              <a:t>Option 1: Require regulated entities to conduct the screening via DCIs under FIFRA or test rules/ negotiated testing agreements under TSCA </a:t>
            </a:r>
          </a:p>
          <a:p>
            <a:pPr lvl="1"/>
            <a:r>
              <a:rPr lang="en-GB" b="1" dirty="0">
                <a:latin typeface="+mj-lt"/>
              </a:rPr>
              <a:t>Option 2: If EPA imposes data requirements on regulated entities, a series of public-private partnerships for generating required data could be an alternative approach to chemical-specific private-entity consortia.</a:t>
            </a:r>
          </a:p>
          <a:p>
            <a:pPr lvl="1"/>
            <a:r>
              <a:rPr lang="en-GB" b="1" dirty="0">
                <a:latin typeface="+mj-lt"/>
              </a:rPr>
              <a:t>Option 3: EPA could conduct the screening itself</a:t>
            </a:r>
          </a:p>
          <a:p>
            <a:pPr lvl="1"/>
            <a:r>
              <a:rPr lang="en-GB" b="1" dirty="0">
                <a:latin typeface="+mj-lt"/>
              </a:rPr>
              <a:t>We </a:t>
            </a:r>
            <a:r>
              <a:rPr lang="en-GB" b="1" dirty="0" err="1">
                <a:latin typeface="+mj-lt"/>
              </a:rPr>
              <a:t>favor</a:t>
            </a:r>
            <a:r>
              <a:rPr lang="en-GB" b="1" dirty="0">
                <a:latin typeface="+mj-lt"/>
              </a:rPr>
              <a:t> requiring regulated entities to conduct the screening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845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EPN Proposed Path Forward-3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+mj-lt"/>
              </a:rPr>
              <a:t>4. </a:t>
            </a:r>
            <a:r>
              <a:rPr lang="en-GB" b="1" dirty="0">
                <a:latin typeface="+mj-lt"/>
              </a:rPr>
              <a:t>Consider the need to develop and publish updated/revised criteria for interpreting and using the results of the initial Tier 1 screening batteries</a:t>
            </a:r>
          </a:p>
          <a:p>
            <a:pPr lvl="1"/>
            <a:r>
              <a:rPr lang="en-GB" b="1" dirty="0">
                <a:latin typeface="+mj-lt"/>
              </a:rPr>
              <a:t>	Are the results of a battery “positive” or “negative?”</a:t>
            </a:r>
          </a:p>
          <a:p>
            <a:pPr lvl="1"/>
            <a:r>
              <a:rPr lang="en-GB" b="1" dirty="0">
                <a:latin typeface="+mj-lt"/>
              </a:rPr>
              <a:t>What testing is required if a battery is “positive?”</a:t>
            </a:r>
          </a:p>
          <a:p>
            <a:pPr lvl="1"/>
            <a:r>
              <a:rPr lang="en-GB" b="1" dirty="0">
                <a:latin typeface="+mj-lt"/>
              </a:rPr>
              <a:t>Add all new data to ED database</a:t>
            </a:r>
          </a:p>
          <a:p>
            <a:pPr lvl="1"/>
            <a:r>
              <a:rPr lang="en-GB" b="1" dirty="0">
                <a:latin typeface="+mj-lt"/>
              </a:rPr>
              <a:t>For pesticide active ingredients, incorporate results into Registration Review documents</a:t>
            </a:r>
          </a:p>
          <a:p>
            <a:pPr lvl="1"/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095945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86F46-5F07-F446-8847-44EBFBC73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EPA Response &amp; OIG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D38D1-EAEE-2842-90D4-3225C70D8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+mj-lt"/>
              </a:rPr>
              <a:t>On 8/30/21, OCSPP AA Freedhoff replied to the EPN letter, thanking EPN and referring to the 7/28/21 OIG report on EDSP</a:t>
            </a:r>
          </a:p>
          <a:p>
            <a:r>
              <a:rPr lang="en-US" b="1" dirty="0">
                <a:latin typeface="+mj-lt"/>
              </a:rPr>
              <a:t>The OIG recommended ten corrective actions; OCSPP agreed to all and set a schedule over the next several years.</a:t>
            </a:r>
          </a:p>
        </p:txBody>
      </p:sp>
    </p:spTree>
    <p:extLst>
      <p:ext uri="{BB962C8B-B14F-4D97-AF65-F5344CB8AC3E}">
        <p14:creationId xmlns:p14="http://schemas.microsoft.com/office/powerpoint/2010/main" val="20262295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03B0C-D6A6-B649-80F3-EB82EA8EF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OIG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898F6-4D4C-6D44-8E41-4F85D2190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>
                <a:latin typeface="+mj-lt"/>
              </a:rPr>
              <a:t>Establish communication SOP with other EPA offices involved with EDSP – 9/30/21</a:t>
            </a:r>
          </a:p>
          <a:p>
            <a:r>
              <a:rPr lang="en-GB" b="1" dirty="0">
                <a:latin typeface="+mj-lt"/>
              </a:rPr>
              <a:t>Update EDSP 2015 notice – 12/31/21</a:t>
            </a:r>
          </a:p>
          <a:p>
            <a:r>
              <a:rPr lang="en-GB" b="1" dirty="0">
                <a:latin typeface="+mj-lt"/>
              </a:rPr>
              <a:t>Update the EDSP website – 12/31/21</a:t>
            </a:r>
          </a:p>
          <a:p>
            <a:r>
              <a:rPr lang="en-US" b="1" dirty="0">
                <a:latin typeface="+mj-lt"/>
              </a:rPr>
              <a:t>Develop a strategic plan for EDSP – 9/30/22 </a:t>
            </a:r>
          </a:p>
          <a:p>
            <a:r>
              <a:rPr lang="en-US" b="1" dirty="0">
                <a:latin typeface="+mj-lt"/>
              </a:rPr>
              <a:t>Conduct annual program reviews – 9/30/22</a:t>
            </a:r>
          </a:p>
          <a:p>
            <a:r>
              <a:rPr lang="en-GB" b="1" dirty="0">
                <a:latin typeface="+mj-lt"/>
              </a:rPr>
              <a:t>Seek public review of revised approach to determining whether T1 is positive for eco-effects – 12/31/23</a:t>
            </a:r>
          </a:p>
          <a:p>
            <a:endParaRPr lang="en-US" b="1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82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52097-56BB-5849-9943-D0913B958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OIG Recommendations-2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2E87D-471A-A746-807B-EB1619A51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>
                <a:latin typeface="+mj-lt"/>
              </a:rPr>
              <a:t>Decide whether to make T1 (or NAMs) part of new AI data requirement – 9/30/24</a:t>
            </a:r>
          </a:p>
          <a:p>
            <a:r>
              <a:rPr lang="en-US" b="1" dirty="0">
                <a:latin typeface="+mj-lt"/>
              </a:rPr>
              <a:t>Issue DCIs for Tier 2 (T2) studies on List 1 chemicals that tested positive in T1 - 9/30/24</a:t>
            </a:r>
          </a:p>
          <a:p>
            <a:r>
              <a:rPr lang="en-GB" b="1" dirty="0">
                <a:latin typeface="+mj-lt"/>
              </a:rPr>
              <a:t>Develop performance measures for EDSP – 10/1/24</a:t>
            </a:r>
          </a:p>
          <a:p>
            <a:r>
              <a:rPr lang="en-GB" b="1" dirty="0">
                <a:latin typeface="+mj-lt"/>
              </a:rPr>
              <a:t>Issue DCIs / test orders for Tier 1 (T1) studies on List 2 chemicals – 9/30/25</a:t>
            </a:r>
          </a:p>
          <a:p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82534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9268E-53C6-0D4A-9C30-B3E16E15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EPN &amp; OIG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78520-F8D6-514A-A015-673F5554D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+mj-lt"/>
              </a:rPr>
              <a:t>The OIG report and EPN’s letter agree that EPA needs to restart the stalled EDSP,  but emphasize different strategies</a:t>
            </a:r>
          </a:p>
          <a:p>
            <a:pPr lvl="1"/>
            <a:r>
              <a:rPr lang="en-US" b="1" dirty="0">
                <a:latin typeface="+mj-lt"/>
              </a:rPr>
              <a:t>OIG: follow through on the EDSTAC scheme and exposure-based priorities</a:t>
            </a:r>
          </a:p>
          <a:p>
            <a:pPr lvl="1"/>
            <a:r>
              <a:rPr lang="en-US" b="1" dirty="0">
                <a:latin typeface="+mj-lt"/>
              </a:rPr>
              <a:t>EPN: use NAMs both to set priorities and to screen; focus on statutory duty to evaluate pesticide actives, then inerts, and then other chemicals under SDWA</a:t>
            </a:r>
          </a:p>
        </p:txBody>
      </p:sp>
    </p:spTree>
    <p:extLst>
      <p:ext uri="{BB962C8B-B14F-4D97-AF65-F5344CB8AC3E}">
        <p14:creationId xmlns:p14="http://schemas.microsoft.com/office/powerpoint/2010/main" val="4143945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D0D6C4C-4ACE-4005-8F8F-5FC3650738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Endocrine System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986FB1C-CEC1-4EB3-B2E5-09CA5286D3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z="2800" b="1" dirty="0">
                <a:latin typeface="+mj-lt"/>
              </a:rPr>
              <a:t>The endocrine System is one of the major integrating and regulatory systems in humans and other animals</a:t>
            </a:r>
          </a:p>
          <a:p>
            <a:pPr eaLnBrk="1" hangingPunct="1"/>
            <a:r>
              <a:rPr lang="en-US" altLang="en-US" sz="2800" b="1" dirty="0">
                <a:solidFill>
                  <a:schemeClr val="tx2"/>
                </a:solidFill>
                <a:latin typeface="+mj-lt"/>
              </a:rPr>
              <a:t>Hormones</a:t>
            </a:r>
            <a:r>
              <a:rPr lang="en-US" altLang="en-US" sz="2800" b="1" dirty="0">
                <a:latin typeface="+mj-lt"/>
              </a:rPr>
              <a:t> are natural secretory products of endocrine glands (ductless glands discharging directly to the blood)</a:t>
            </a:r>
          </a:p>
          <a:p>
            <a:pPr eaLnBrk="1" hangingPunct="1"/>
            <a:r>
              <a:rPr lang="en-US" altLang="en-US" sz="2800" b="1" dirty="0">
                <a:solidFill>
                  <a:schemeClr val="tx2"/>
                </a:solidFill>
                <a:latin typeface="+mj-lt"/>
              </a:rPr>
              <a:t>Hormones</a:t>
            </a:r>
            <a:r>
              <a:rPr lang="en-US" altLang="en-US" sz="2800" b="1" dirty="0">
                <a:latin typeface="+mj-lt"/>
              </a:rPr>
              <a:t> control development, growth, metabolism and homeostatic mechanisms (e.g. blood pressure, ion concentrations, etc.)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B966A74-D687-4533-A114-EB91AF8CC0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 b="1" dirty="0"/>
              <a:t>Evidence for Endocrine Disruption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8BE1702-6014-41C5-B182-B73D332E49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latin typeface="+mj-lt"/>
              </a:rPr>
              <a:t>Epidemiological evidence in humans</a:t>
            </a:r>
          </a:p>
          <a:p>
            <a:pPr eaLnBrk="1" hangingPunct="1"/>
            <a:r>
              <a:rPr lang="en-US" altLang="en-US" b="1" dirty="0">
                <a:latin typeface="+mj-lt"/>
              </a:rPr>
              <a:t>Field studies of wildlife and fish</a:t>
            </a:r>
          </a:p>
          <a:p>
            <a:pPr eaLnBrk="1" hangingPunct="1"/>
            <a:r>
              <a:rPr lang="en-US" altLang="en-US" b="1" dirty="0">
                <a:latin typeface="+mj-lt"/>
              </a:rPr>
              <a:t>Experimental animals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05ED3-467B-4010-BAF5-F67C1EDD7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Concern for Estrogens in the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BFA98-287F-46E8-A40C-123891BD7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+mj-lt"/>
              </a:rPr>
              <a:t>NIEHS Conferences on Estrogens in the Environment</a:t>
            </a:r>
          </a:p>
          <a:p>
            <a:r>
              <a:rPr lang="en-US" b="1" dirty="0">
                <a:latin typeface="+mj-lt"/>
              </a:rPr>
              <a:t>Publication of </a:t>
            </a:r>
            <a:r>
              <a:rPr lang="en-US" b="1" i="1" dirty="0">
                <a:latin typeface="+mj-lt"/>
              </a:rPr>
              <a:t>Our Stolen Future</a:t>
            </a:r>
          </a:p>
          <a:p>
            <a:r>
              <a:rPr lang="en-US" b="1" dirty="0">
                <a:latin typeface="+mj-lt"/>
              </a:rPr>
              <a:t>Congressional Hearings</a:t>
            </a:r>
          </a:p>
        </p:txBody>
      </p:sp>
    </p:spTree>
    <p:extLst>
      <p:ext uri="{BB962C8B-B14F-4D97-AF65-F5344CB8AC3E}">
        <p14:creationId xmlns:p14="http://schemas.microsoft.com/office/powerpoint/2010/main" val="800060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EPA’s Legislative Mandates</a:t>
            </a:r>
            <a:br>
              <a:rPr lang="en-US" b="1" dirty="0"/>
            </a:br>
            <a:r>
              <a:rPr lang="en-US" b="1" dirty="0"/>
              <a:t>(August 1996)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>
                <a:latin typeface="+mj-lt"/>
              </a:rPr>
              <a:t>Food Quality Protection Act </a:t>
            </a:r>
          </a:p>
          <a:p>
            <a:pPr lvl="1"/>
            <a:r>
              <a:rPr lang="en-GB" b="1" dirty="0">
                <a:latin typeface="+mj-lt"/>
              </a:rPr>
              <a:t>Must screen pesticides for estrogenic effects that may affect human health </a:t>
            </a:r>
          </a:p>
          <a:p>
            <a:pPr lvl="1"/>
            <a:r>
              <a:rPr lang="en-GB" b="1" dirty="0">
                <a:latin typeface="+mj-lt"/>
              </a:rPr>
              <a:t>Must use appropriate validated test systems and other scientifically relevant information</a:t>
            </a:r>
          </a:p>
          <a:p>
            <a:pPr lvl="1"/>
            <a:r>
              <a:rPr lang="en-GB" b="1" dirty="0">
                <a:latin typeface="+mj-lt"/>
              </a:rPr>
              <a:t>Can include other endocrine effects</a:t>
            </a:r>
          </a:p>
          <a:p>
            <a:pPr lvl="1"/>
            <a:endParaRPr lang="en-GB" b="1" dirty="0">
              <a:latin typeface="+mj-lt"/>
            </a:endParaRPr>
          </a:p>
          <a:p>
            <a:r>
              <a:rPr lang="en-GB" b="1" dirty="0">
                <a:latin typeface="+mj-lt"/>
              </a:rPr>
              <a:t>Safe Drinking Water Act</a:t>
            </a:r>
          </a:p>
          <a:p>
            <a:pPr lvl="1"/>
            <a:r>
              <a:rPr lang="en-GB" b="1" dirty="0">
                <a:latin typeface="+mj-lt"/>
              </a:rPr>
              <a:t>Can screen drinking water contaminants to which substantial numbers of persons are exposed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551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5430BDC8-0BED-40BE-AE85-D8E2276EF4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/>
              <a:t>Endocrine Disruptor Screening and Testing Advisory Committee </a:t>
            </a:r>
            <a:r>
              <a:rPr lang="en-US" altLang="en-US" sz="1800" b="1" dirty="0"/>
              <a:t>(EDSTAC)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75433A0-EA87-47AA-AC19-A79B50A78A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Chartered Oct 16, 1996 </a:t>
            </a: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(www.epa.gov/scipoly/oscpendo)</a:t>
            </a:r>
            <a:endParaRPr lang="en-US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39 members representing broad constituencies</a:t>
            </a:r>
          </a:p>
          <a:p>
            <a:pPr>
              <a:lnSpc>
                <a:spcPct val="90000"/>
              </a:lnSpc>
            </a:pPr>
            <a:endParaRPr lang="en-US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Recommendations proposed in 1998: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Estrogen, androgen and thyroid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Human and ecological effects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Broad universe of chemicals 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Tier 1 </a:t>
            </a:r>
          </a:p>
          <a:p>
            <a:pPr lvl="2">
              <a:lnSpc>
                <a:spcPct val="90000"/>
              </a:lnSpc>
            </a:pPr>
            <a:r>
              <a:rPr lang="en-US" altLang="en-US" b="1" i="0" dirty="0">
                <a:latin typeface="Arial" panose="020B0604020202020204" pitchFamily="34" charset="0"/>
                <a:cs typeface="Arial" panose="020B0604020202020204" pitchFamily="34" charset="0"/>
              </a:rPr>
              <a:t>In vitro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en-US" b="1" i="0" dirty="0">
                <a:latin typeface="Arial" panose="020B0604020202020204" pitchFamily="34" charset="0"/>
                <a:cs typeface="Arial" panose="020B0604020202020204" pitchFamily="34" charset="0"/>
              </a:rPr>
              <a:t>in vivo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screens </a:t>
            </a:r>
          </a:p>
          <a:p>
            <a:pPr lvl="2">
              <a:lnSpc>
                <a:spcPct val="90000"/>
              </a:lnSpc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Detect potential to interact with endocrine system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Tier 2</a:t>
            </a:r>
          </a:p>
          <a:p>
            <a:pPr lvl="2">
              <a:lnSpc>
                <a:spcPct val="90000"/>
              </a:lnSpc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Multi-generation studies covering a broad range of taxa </a:t>
            </a:r>
          </a:p>
          <a:p>
            <a:pPr lvl="2">
              <a:lnSpc>
                <a:spcPct val="90000"/>
              </a:lnSpc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Confirm Tier 1 results and provide data for hazard assessment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1800" dirty="0"/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Universe of Chemicals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400" b="1" dirty="0">
                <a:latin typeface="+mj-lt"/>
              </a:rPr>
              <a:t>Chemicals Under EPA’s Purview:</a:t>
            </a:r>
          </a:p>
          <a:p>
            <a:endParaRPr lang="en-US" b="1" dirty="0">
              <a:latin typeface="+mj-lt"/>
            </a:endParaRPr>
          </a:p>
          <a:p>
            <a:r>
              <a:rPr lang="en-US" b="1" dirty="0">
                <a:latin typeface="+mj-lt"/>
              </a:rPr>
              <a:t>~1300 pesticide active ingredients</a:t>
            </a:r>
          </a:p>
          <a:p>
            <a:r>
              <a:rPr lang="en-US" b="1" dirty="0">
                <a:latin typeface="+mj-lt"/>
              </a:rPr>
              <a:t>~2500 “inerts” in over 20,000 pesticide products</a:t>
            </a:r>
          </a:p>
          <a:p>
            <a:r>
              <a:rPr lang="en-US" b="1" dirty="0">
                <a:latin typeface="+mj-lt"/>
              </a:rPr>
              <a:t>~45,000 active industrial chemicals on the TSCA inventory</a:t>
            </a:r>
          </a:p>
          <a:p>
            <a:r>
              <a:rPr lang="en-US" b="1" dirty="0">
                <a:latin typeface="+mj-lt"/>
              </a:rPr>
              <a:t> Unknown  # of environmental contaminants </a:t>
            </a:r>
          </a:p>
          <a:p>
            <a:r>
              <a:rPr lang="en-US" b="1" dirty="0">
                <a:latin typeface="+mj-lt"/>
              </a:rPr>
              <a:t> Unknown  # of mixtures</a:t>
            </a:r>
          </a:p>
          <a:p>
            <a:endParaRPr lang="en-US" b="1" dirty="0">
              <a:latin typeface="+mj-lt"/>
            </a:endParaRPr>
          </a:p>
          <a:p>
            <a:r>
              <a:rPr lang="en-US" sz="3400" b="1" dirty="0">
                <a:latin typeface="+mj-lt"/>
              </a:rPr>
              <a:t>Chemicals NOT Under EPA’s Purview: </a:t>
            </a:r>
          </a:p>
          <a:p>
            <a:r>
              <a:rPr lang="en-US" b="1" dirty="0">
                <a:latin typeface="+mj-lt"/>
              </a:rPr>
              <a:t>cosmetics</a:t>
            </a:r>
          </a:p>
          <a:p>
            <a:r>
              <a:rPr lang="en-US" b="1" dirty="0">
                <a:latin typeface="+mj-lt"/>
              </a:rPr>
              <a:t>food additives</a:t>
            </a:r>
          </a:p>
          <a:p>
            <a:r>
              <a:rPr lang="en-US" b="1" dirty="0">
                <a:latin typeface="+mj-lt"/>
              </a:rPr>
              <a:t>nutritional supplements</a:t>
            </a:r>
          </a:p>
          <a:p>
            <a:r>
              <a:rPr lang="en-US" b="1" dirty="0">
                <a:latin typeface="+mj-lt"/>
              </a:rPr>
              <a:t>pharmaceuticals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608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Proposed Tier I Screening Battery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In vitro 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Screens</a:t>
            </a:r>
          </a:p>
          <a:p>
            <a:pPr lvl="1"/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ER Binding / Reporter Gene Assay</a:t>
            </a:r>
          </a:p>
          <a:p>
            <a:pPr lvl="1"/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AR Binding / Reporter Gene Assay</a:t>
            </a:r>
          </a:p>
          <a:p>
            <a:pPr lvl="1"/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Steroidogenesis Assay with minced testis</a:t>
            </a:r>
          </a:p>
          <a:p>
            <a:r>
              <a:rPr lang="en-US" alt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In vivo 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Screens</a:t>
            </a:r>
            <a:endParaRPr lang="en-US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Rodent 3-day </a:t>
            </a:r>
            <a:r>
              <a:rPr lang="en-US" alt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Uterotrophic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Assay </a:t>
            </a:r>
          </a:p>
          <a:p>
            <a:pPr lvl="1"/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Rodent 20-day Pubertal Female Assay with Thyroid</a:t>
            </a:r>
          </a:p>
          <a:p>
            <a:pPr lvl="1"/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Rodent 5-7 day Hershberger Assay</a:t>
            </a:r>
          </a:p>
          <a:p>
            <a:pPr lvl="1"/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Frog Metamorphosis Assay</a:t>
            </a:r>
          </a:p>
          <a:p>
            <a:pPr lvl="1"/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Fish Gonadal Recrudescence Assay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886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5368</TotalTime>
  <Words>1339</Words>
  <Application>Microsoft Office PowerPoint</Application>
  <PresentationFormat>On-screen Show (4:3)</PresentationFormat>
  <Paragraphs>170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Office Theme</vt:lpstr>
      <vt:lpstr>EPA’s Endocrine Disruptor Screening Program (EDSP)</vt:lpstr>
      <vt:lpstr>Overview</vt:lpstr>
      <vt:lpstr>Endocrine System</vt:lpstr>
      <vt:lpstr>Evidence for Endocrine Disruption</vt:lpstr>
      <vt:lpstr>Concern for Estrogens in the Environment</vt:lpstr>
      <vt:lpstr>EPA’s Legislative Mandates (August 1996)</vt:lpstr>
      <vt:lpstr>Endocrine Disruptor Screening and Testing Advisory Committee (EDSTAC)</vt:lpstr>
      <vt:lpstr>The Universe of Chemicals</vt:lpstr>
      <vt:lpstr>Proposed Tier I Screening Battery</vt:lpstr>
      <vt:lpstr>Proposed Tier 2 Testing</vt:lpstr>
      <vt:lpstr>Validation Process</vt:lpstr>
      <vt:lpstr>EDSP Implementation</vt:lpstr>
      <vt:lpstr>EDSP Implementation-2</vt:lpstr>
      <vt:lpstr>EDSP Implementation-3</vt:lpstr>
      <vt:lpstr>Reengineering the Program</vt:lpstr>
      <vt:lpstr>NAMs</vt:lpstr>
      <vt:lpstr>Revised Tier I Screening Battery</vt:lpstr>
      <vt:lpstr>Thyroid: High Level of Complexity </vt:lpstr>
      <vt:lpstr>EPN Proposed Path Forward</vt:lpstr>
      <vt:lpstr>EPN Proposed Path Forward-2</vt:lpstr>
      <vt:lpstr>EPN Proposed Path Forward-3</vt:lpstr>
      <vt:lpstr>EPA Response &amp; OIG Report</vt:lpstr>
      <vt:lpstr>OIG Recommendations</vt:lpstr>
      <vt:lpstr>OIG Recommendations-2</vt:lpstr>
      <vt:lpstr>EPN &amp; OIG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Penny F/C</dc:creator>
  <cp:lastModifiedBy>Michelle Montoya-Goldman</cp:lastModifiedBy>
  <cp:revision>48</cp:revision>
  <dcterms:created xsi:type="dcterms:W3CDTF">2021-08-30T17:48:35Z</dcterms:created>
  <dcterms:modified xsi:type="dcterms:W3CDTF">2021-09-14T13:58:15Z</dcterms:modified>
</cp:coreProperties>
</file>