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2" r:id="rId11"/>
    <p:sldId id="265" r:id="rId12"/>
    <p:sldId id="267" r:id="rId13"/>
    <p:sldId id="268" r:id="rId14"/>
    <p:sldId id="272" r:id="rId15"/>
    <p:sldId id="275" r:id="rId16"/>
    <p:sldId id="274" r:id="rId17"/>
    <p:sldId id="276" r:id="rId18"/>
    <p:sldId id="269" r:id="rId19"/>
    <p:sldId id="2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6" d="100"/>
          <a:sy n="46" d="100"/>
        </p:scale>
        <p:origin x="2800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BCFEA-026F-4D3E-8D85-55999B5D6B69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994E3-3008-4BF0-93AF-E725330C7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103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994E3-3008-4BF0-93AF-E725330C76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74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994E3-3008-4BF0-93AF-E725330C76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994E3-3008-4BF0-93AF-E725330C76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919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994E3-3008-4BF0-93AF-E725330C76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9448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994E3-3008-4BF0-93AF-E725330C76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55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Srinivasan, Millett, Wilkins—all Obama appointees</a:t>
            </a:r>
          </a:p>
          <a:p>
            <a:r>
              <a:rPr lang="en-US" dirty="0"/>
              <a:t>Per </a:t>
            </a:r>
            <a:r>
              <a:rPr lang="en-US" dirty="0" err="1"/>
              <a:t>curiam</a:t>
            </a:r>
            <a:r>
              <a:rPr lang="en-US" dirty="0"/>
              <a:t> decision</a:t>
            </a:r>
          </a:p>
          <a:p>
            <a:endParaRPr lang="en-US" dirty="0"/>
          </a:p>
          <a:p>
            <a:r>
              <a:rPr lang="en-US" dirty="0"/>
              <a:t>Chevron alive and well</a:t>
            </a:r>
          </a:p>
          <a:p>
            <a:endParaRPr lang="en-US" dirty="0"/>
          </a:p>
          <a:p>
            <a:r>
              <a:rPr lang="en-US" dirty="0"/>
              <a:t>EPA explanations thorough and shows reasoned </a:t>
            </a:r>
            <a:r>
              <a:rPr lang="en-US" dirty="0" err="1"/>
              <a:t>decisioni</a:t>
            </a:r>
            <a:r>
              <a:rPr lang="en-US" dirty="0"/>
              <a:t>-making</a:t>
            </a:r>
          </a:p>
          <a:p>
            <a:endParaRPr lang="en-US" dirty="0"/>
          </a:p>
          <a:p>
            <a:r>
              <a:rPr lang="en-US" dirty="0"/>
              <a:t>String of cases on this topic have given EPA a real roadmap of what not to do</a:t>
            </a:r>
          </a:p>
          <a:p>
            <a:endParaRPr lang="en-US" dirty="0"/>
          </a:p>
          <a:p>
            <a:r>
              <a:rPr lang="en-US" dirty="0"/>
              <a:t>At least 24 separate objections discussed in the opinion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994E3-3008-4BF0-93AF-E725330C76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76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994E3-3008-4BF0-93AF-E725330C76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314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994E3-3008-4BF0-93AF-E725330C76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692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994E3-3008-4BF0-93AF-E725330C76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329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994E3-3008-4BF0-93AF-E725330C76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777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994E3-3008-4BF0-93AF-E725330C76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365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994E3-3008-4BF0-93AF-E725330C76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20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994E3-3008-4BF0-93AF-E725330C76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985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6570-905E-4FA0-929F-ED6B28689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E79644-0730-400D-ADD2-D0AF715525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881A48-ADD5-4EFE-B3C5-6F67F2D32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0111-46D0-42EE-B177-BCBF3607C955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FD86C-DA5C-45BD-AC73-A43B486BF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67DE3-4DBA-4D42-8B25-7C93322FF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6F129-2DB5-4C68-801F-3DE5A365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18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9BF0F-12BC-4F5E-BFFA-7A9209676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BDD4A2-5850-4802-9BD1-4926AB141A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4E774-C107-4A28-A48F-C7ABA9FF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0111-46D0-42EE-B177-BCBF3607C955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64083-6F15-4C26-BD31-5EB582C00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3193A-46C6-42C1-B36B-28A012506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6F129-2DB5-4C68-801F-3DE5A365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42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F8E14E-117F-48BB-AB7D-FABB02E8DB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BE5B62-C0E3-4F11-A0BD-E76C7F0A49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89123-A1EB-4779-A3B9-1F40B0285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0111-46D0-42EE-B177-BCBF3607C955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F8BA2-3C11-41C0-8799-54210BDAF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B206-BE61-4B28-B2A9-8A53FC097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6F129-2DB5-4C68-801F-3DE5A365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997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4E71D-4F2D-4BC4-8636-A086E75C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09FC0-EFC3-42A7-97F5-091F34B3E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F3773-2D3A-4C60-A5B3-22DFECF48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0111-46D0-42EE-B177-BCBF3607C955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2DEF5-B830-4E32-ADF0-1E1E775B5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F2026-061F-4297-B7D8-0B372842F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6F129-2DB5-4C68-801F-3DE5A365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63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E6C0B-4B10-41DD-AC9F-4A7EB6D84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96799A-127E-46CA-9E20-FA8A071F9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74C93-7FF7-49F3-B9EE-5C214DEFC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0111-46D0-42EE-B177-BCBF3607C955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3B05C-83E7-4AFD-A4DC-F9CD049B3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E9DCF-2646-4183-8E4F-11C00D006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6F129-2DB5-4C68-801F-3DE5A365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35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24B16-127A-4659-A567-C857BE938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ED6CD-6297-4988-A6A8-563E1A2314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C681B8-9F77-471B-AD18-5D0A01D8C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128BFC-3E73-4C42-9C20-510D05C87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0111-46D0-42EE-B177-BCBF3607C955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A59C3-4052-4243-9EF5-3CDDF330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1FE418-A782-44E0-A940-EE724C43D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6F129-2DB5-4C68-801F-3DE5A365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758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ECC45-CEF3-4B87-B819-4BE0A95E0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4495E2-B07D-4C12-BC7A-87C99DF19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EFCD0C-2E0E-4311-9A3D-3EDF0B9E92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8BADA6-6618-4979-BB97-743F6D672A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56B3C6-3A1F-4E56-8884-5C66F53AE1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4F4B6A-9ADA-4EA7-A092-2655E830C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0111-46D0-42EE-B177-BCBF3607C955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4B84EA-FB07-4E0A-B846-187477863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80B337-40AC-478C-9F2A-BE295F568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6F129-2DB5-4C68-801F-3DE5A365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98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F1497-DBC4-4908-B173-9035B9F5C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843501-E576-450C-8F1C-46B143F0B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0111-46D0-42EE-B177-BCBF3607C955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F40620-125F-472B-8BBA-508C78A07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3A78C9-7B73-4B5A-86D0-795AC3F81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6F129-2DB5-4C68-801F-3DE5A365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380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64D937-8F1E-4811-86DB-3E947A309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0111-46D0-42EE-B177-BCBF3607C955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861430-6516-441C-AADC-C93EA37EA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87865C-34EA-4FEA-85F7-1746A722C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6F129-2DB5-4C68-801F-3DE5A365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74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A0014-B256-458E-BAC7-DA1BB21AB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1B1C8-DA99-42CA-AD63-8E8B26CC3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6C0B35-A72C-455D-9123-DE266A5307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CE2A6F-CAAD-40F5-840C-2E1493E4A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0111-46D0-42EE-B177-BCBF3607C955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979EC0-8A1B-4364-A422-8A28420B4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34917-660B-45A8-A80E-96313C6DC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6F129-2DB5-4C68-801F-3DE5A365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334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28561-7E2C-4163-BCF5-2C765D16D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837354-E81B-4DE4-A290-8FBDF0912E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2F7F64-131E-4E59-A5ED-853F491A6F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272AED-DDDF-4CA0-9EB2-98A2F575B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0111-46D0-42EE-B177-BCBF3607C955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DB76D-31CA-48D2-91A4-69F40050D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B8EE93-A5E5-449E-9D09-C4E8F76F3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6F129-2DB5-4C68-801F-3DE5A365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58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87489A-76CD-45DD-8AC4-970744397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288A64-4626-4BBF-8AC3-E069E69A1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F49B7-D4B6-469A-8FC7-4EE6A11F10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00111-46D0-42EE-B177-BCBF3607C955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7407E-AAFA-41D5-925D-9549850AB8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F9CC5-3ED3-43BF-81EE-64190DD258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6F129-2DB5-4C68-801F-3DE5A365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75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aselaw.findlaw.com/us-dc-circuit/1336309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pa.gov/sites/production/files/2018-09/documents/contrib_thresholds_transport_sip_subm_2015_ozone_memo_08_31_18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pa.gov/airmarkets/final-csapr-close-ou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epa.gov/airmarkets/final-cross-state-air-pollution-rule-update-benefits-information-and-map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epa.gov/airmarkets/eight-things-know-program-highlight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epa.gov/airmarkets/eight-things-know-program-highlights" TargetMode="Externa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scaum.org/topics/ozon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14072-DF4D-49EF-89D9-BF17A80D17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82539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b="1" dirty="0"/>
              <a:t>The Clean Air Act is Alive and Well</a:t>
            </a:r>
            <a:br>
              <a:rPr lang="en-US" dirty="0"/>
            </a:br>
            <a:r>
              <a:rPr lang="en-US" sz="4400" u="sng" dirty="0"/>
              <a:t>Wisconsin v. EPA</a:t>
            </a:r>
            <a:br>
              <a:rPr lang="en-US" dirty="0"/>
            </a:br>
            <a:r>
              <a:rPr lang="en-US" sz="2800" dirty="0"/>
              <a:t>DC Circuit, September 13, 2019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Janet McCabe</a:t>
            </a:r>
            <a:br>
              <a:rPr lang="en-US" sz="2800" dirty="0"/>
            </a:br>
            <a:r>
              <a:rPr lang="en-US" sz="2800" dirty="0"/>
              <a:t>EPN Presentation, October 18,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809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98EB9-AD84-4D6F-B8E5-2DCAD0F55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of the 2016 Transport Update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22AF2-6735-4FB9-BB9C-3B79647CF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1:  EPA projected ozone nonattainment areas in 2017 and areas at risk of nonattainment (“maintenance areas”).</a:t>
            </a:r>
          </a:p>
          <a:p>
            <a:r>
              <a:rPr lang="en-US" dirty="0"/>
              <a:t>Step 2:  EPA identified upwind areas linked to these downwind predicted nonattainment areas</a:t>
            </a:r>
          </a:p>
          <a:p>
            <a:pPr lvl="1"/>
            <a:r>
              <a:rPr lang="en-US" dirty="0"/>
              <a:t>Step 2a:  States contributing more than 1% </a:t>
            </a:r>
          </a:p>
          <a:p>
            <a:pPr marL="457200" lvl="1" indent="0">
              <a:buNone/>
            </a:pPr>
            <a:r>
              <a:rPr lang="en-US" dirty="0"/>
              <a:t>(0.75ppb) were deemed to “significantly </a:t>
            </a:r>
          </a:p>
          <a:p>
            <a:pPr marL="457200" lvl="1" indent="0">
              <a:buNone/>
            </a:pPr>
            <a:r>
              <a:rPr lang="en-US" dirty="0"/>
              <a:t>contribute”</a:t>
            </a:r>
          </a:p>
        </p:txBody>
      </p:sp>
      <p:pic>
        <p:nvPicPr>
          <p:cNvPr id="4" name="Picture 2" descr="Map of the eastern U.S. showing how emissions from upwind states affect downwind states">
            <a:extLst>
              <a:ext uri="{FF2B5EF4-FFF2-40B4-BE49-F238E27FC236}">
                <a16:creationId xmlns:a16="http://schemas.microsoft.com/office/drawing/2014/main" id="{929C0495-F89A-45BF-BFE9-F375BF9F58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143789"/>
            <a:ext cx="3825765" cy="3174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4839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453EA-8B2F-42C1-99D3-FD7426C48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CDBBE-3C10-41F6-811D-39744C4D5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US"/>
              <a:t>Step 3:  EPA calculated the amount of reduction that could be achieved as different price points ($800/</a:t>
            </a:r>
            <a:r>
              <a:rPr lang="en-US" b="1"/>
              <a:t>$1400</a:t>
            </a:r>
            <a:r>
              <a:rPr lang="en-US"/>
              <a:t>/$3400/$5000/$6400 per ton)</a:t>
            </a:r>
          </a:p>
          <a:p>
            <a:pPr lvl="1"/>
            <a:r>
              <a:rPr lang="en-US"/>
              <a:t>$1400/ton reductions maximized downwind air quality improvement with respect to control costs</a:t>
            </a:r>
          </a:p>
          <a:p>
            <a:r>
              <a:rPr lang="en-US"/>
              <a:t>Step 3a:  EPA made sure that no state would be controlling more than its contribution (no overcontrol)</a:t>
            </a:r>
          </a:p>
          <a:p>
            <a:r>
              <a:rPr lang="en-US"/>
              <a:t>Step 4:  EPA calculated each state’s budget, reflecting NOx emissions that could be achieved at $1400/ton</a:t>
            </a:r>
          </a:p>
          <a:p>
            <a:pPr lvl="1"/>
            <a:r>
              <a:rPr lang="en-US"/>
              <a:t>NOx budget to be implemented through an allowance and trading program</a:t>
            </a:r>
          </a:p>
          <a:p>
            <a:pPr lvl="1"/>
            <a:r>
              <a:rPr lang="en-US"/>
              <a:t>Limits to make sure that no state significantly exceeds its budget (the 121% “assurance level”)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02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AE64E-F59B-4278-8DC1-663B6787C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Major Finding #1</a:t>
            </a:r>
            <a:r>
              <a:rPr lang="en-US" dirty="0"/>
              <a:t>:  The Rule is inconsistent with the Act’s attainment deadlines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14B05-36DF-4880-84C6-2AACA87C3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By only providing a “partial remedy,” it allows upwind states to continue contributing to downwind nonattainment beyond those states’ attainment deadlines (in this case, 2018).</a:t>
            </a:r>
          </a:p>
          <a:p>
            <a:pPr lvl="1"/>
            <a:r>
              <a:rPr lang="en-US" dirty="0"/>
              <a:t>EPA admitted this.  It said the rule required a “subset of each State’s emission reduction obligation” and represents only a “first, partial step to addressing a given upwind State’s significant contribution…”</a:t>
            </a:r>
          </a:p>
          <a:p>
            <a:r>
              <a:rPr lang="en-US" dirty="0"/>
              <a:t>Downwind states have a deadline to meet, but are only getting part of the upwind contributions addressed, putting them in a very difficult position</a:t>
            </a:r>
          </a:p>
          <a:p>
            <a:r>
              <a:rPr lang="en-US" dirty="0"/>
              <a:t>Consistent with the finding in </a:t>
            </a:r>
            <a:r>
              <a:rPr lang="en-US" i="1" dirty="0">
                <a:hlinkClick r:id="rId3"/>
              </a:rPr>
              <a:t>North Carolina v. EPA</a:t>
            </a:r>
            <a:r>
              <a:rPr lang="en-US" i="1" dirty="0"/>
              <a:t>, </a:t>
            </a:r>
            <a:r>
              <a:rPr lang="en-US" dirty="0"/>
              <a:t>which rejected CAIR, and with a</a:t>
            </a:r>
            <a:r>
              <a:rPr lang="en-US" i="1" dirty="0"/>
              <a:t> Chevron </a:t>
            </a:r>
            <a:r>
              <a:rPr lang="en-US" dirty="0"/>
              <a:t>analysis, EPA has failed to require enough upwind reductions to enable downwind states to meet their attainment deadlines.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018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F674F-DE28-4577-A3C4-5E4479077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Court rejects EPA’s arguments…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A076B-69DA-4349-935C-D2DB67930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Lack of enough information to extend rule to emitting sources beyond power plants is no excuse	</a:t>
            </a:r>
          </a:p>
          <a:p>
            <a:pPr lvl="1"/>
            <a:r>
              <a:rPr lang="en-US" dirty="0"/>
              <a:t>Affirms prior holdings that “scientific uncertainty” cannot excuse compliance with a statutory mandate</a:t>
            </a:r>
          </a:p>
          <a:p>
            <a:pPr lvl="1"/>
            <a:r>
              <a:rPr lang="en-US" dirty="0"/>
              <a:t>Affirms prior holdings that “administrative infeasibility” likewise does not provide an excuse</a:t>
            </a:r>
          </a:p>
          <a:p>
            <a:r>
              <a:rPr lang="en-US" dirty="0"/>
              <a:t>EPA’s incremental approach doesn’t work when there is a specific statutory deadline</a:t>
            </a:r>
          </a:p>
          <a:p>
            <a:r>
              <a:rPr lang="en-US" dirty="0"/>
              <a:t>Time crunch caused by endless litigation not an excuse either.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Sorry, EPA…..</a:t>
            </a:r>
          </a:p>
        </p:txBody>
      </p:sp>
    </p:spTree>
    <p:extLst>
      <p:ext uri="{BB962C8B-B14F-4D97-AF65-F5344CB8AC3E}">
        <p14:creationId xmlns:p14="http://schemas.microsoft.com/office/powerpoint/2010/main" val="3254014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67EC6-8B57-4CD3-A70B-62718BD7B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Major Finding #2:  </a:t>
            </a:r>
            <a:r>
              <a:rPr lang="en-US" dirty="0"/>
              <a:t>EPA’s treatment of maintenance areas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8063E-1C9F-4AF3-BEE4-EA8D2E71F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key finding in </a:t>
            </a:r>
            <a:r>
              <a:rPr lang="en-US" i="1" dirty="0"/>
              <a:t>North Carolina v. EPA</a:t>
            </a:r>
            <a:r>
              <a:rPr lang="en-US" dirty="0"/>
              <a:t> that sent CAIR back:  the maintenance prong must be given “independent effect.”  </a:t>
            </a:r>
          </a:p>
          <a:p>
            <a:pPr lvl="1"/>
            <a:r>
              <a:rPr lang="en-US" dirty="0"/>
              <a:t>EPA and states can’t just assume that if you take care of nonattainment, you also take care of maintenance.</a:t>
            </a:r>
          </a:p>
          <a:p>
            <a:r>
              <a:rPr lang="en-US" dirty="0"/>
              <a:t>Court rejected arguments that requiring reductions because of maintenance concerns must necessarily be overcontrol, or that areas that monitor attainment can’t be considered downwind receptors under the Good Neighbor Rule:</a:t>
            </a:r>
          </a:p>
          <a:p>
            <a:pPr lvl="1"/>
            <a:r>
              <a:rPr lang="en-US" dirty="0"/>
              <a:t>The Update Rule “… gives effect to the upwind States’ independent duty not to impede downwind States’ maintenance of air quality standards.”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689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37ACC-A089-4981-A087-6FFDC80BF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Major Finding #3:  </a:t>
            </a:r>
            <a:r>
              <a:rPr lang="en-US" dirty="0"/>
              <a:t>Consideration of costs and benefits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ED613-6FB8-455D-8BEC-79D3B96F8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Approves EPA’s consideration of costs and benefits</a:t>
            </a:r>
          </a:p>
          <a:p>
            <a:r>
              <a:rPr lang="en-US" dirty="0"/>
              <a:t>$1400/ton reasonable even for Wisconsin, which has a small actual impact downwind; and just because the impacts are small relative to other states’ contributions, it doesn’t mean they aren’t significant to the downwind state.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Numerous references by the court to the fact that this is a collective problem, contributions from some are necessarily going to be small---that’s what Congress recognized in the Good Neighbor provision.</a:t>
            </a:r>
          </a:p>
        </p:txBody>
      </p:sp>
    </p:spTree>
    <p:extLst>
      <p:ext uri="{BB962C8B-B14F-4D97-AF65-F5344CB8AC3E}">
        <p14:creationId xmlns:p14="http://schemas.microsoft.com/office/powerpoint/2010/main" val="1110988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4AB44-BDBC-4D88-A5C1-BF1A70F61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370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Major Finding #4:  </a:t>
            </a:r>
            <a:r>
              <a:rPr lang="en-US" dirty="0"/>
              <a:t>EPA’s choices about numerous technical issues were reasonable and well explained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204CE-FA1E-4965-B4AF-E9EE14EA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3694"/>
            <a:ext cx="10515600" cy="4351338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How to model off shore grid cells</a:t>
            </a:r>
          </a:p>
          <a:p>
            <a:r>
              <a:rPr lang="en-US" dirty="0"/>
              <a:t>What specific datasets to use (modeling, monitoring, reduction efficiency) </a:t>
            </a:r>
          </a:p>
          <a:p>
            <a:r>
              <a:rPr lang="en-US" dirty="0"/>
              <a:t>How to consider international and biogenic emissions</a:t>
            </a:r>
          </a:p>
          <a:p>
            <a:r>
              <a:rPr lang="en-US" dirty="0"/>
              <a:t>How to calculate state budgets and treat carryover allowances</a:t>
            </a:r>
          </a:p>
          <a:p>
            <a:r>
              <a:rPr lang="en-US" dirty="0"/>
              <a:t>Specific issues related to specific units</a:t>
            </a:r>
          </a:p>
          <a:p>
            <a:pPr lvl="1"/>
            <a:r>
              <a:rPr lang="en-US" dirty="0"/>
              <a:t>Court confirms that very specific overcontrol complaints need to be brought as specific actions.</a:t>
            </a:r>
          </a:p>
        </p:txBody>
      </p:sp>
    </p:spTree>
    <p:extLst>
      <p:ext uri="{BB962C8B-B14F-4D97-AF65-F5344CB8AC3E}">
        <p14:creationId xmlns:p14="http://schemas.microsoft.com/office/powerpoint/2010/main" val="1415427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9CD4A-7C61-457E-9D06-42E71C44D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Major Finding #5:  </a:t>
            </a:r>
            <a:r>
              <a:rPr lang="en-US" dirty="0"/>
              <a:t>Unit-specific challenges should be brought in individual requests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95F84-E9E5-4EDB-83C9-3D182418B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 CSAPR court approach that issues related to specific units and data are to be resolved through individual petitions, not in the overall challenge to the rule.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_________________________________________________________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Numerous other claims were dealt </a:t>
            </a:r>
            <a:r>
              <a:rPr lang="en-US"/>
              <a:t>with summarily.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763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79B12-00FD-44FA-9836-591516D53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Danger spot?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7F35F-B003-49AB-AF39-E5D701752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Court notes that EPA has discretion to decide how much contribution is “significant” and must be abated.</a:t>
            </a:r>
          </a:p>
          <a:p>
            <a:pPr lvl="1"/>
            <a:r>
              <a:rPr lang="en-US" dirty="0"/>
              <a:t>Signal that EPA could establish a “significant contribution” threshold other than 1%, which of course is true—it could</a:t>
            </a:r>
          </a:p>
          <a:p>
            <a:pPr lvl="1"/>
            <a:r>
              <a:rPr lang="en-US" dirty="0"/>
              <a:t>And EPA has already floated that idea:  </a:t>
            </a:r>
            <a:r>
              <a:rPr lang="en-US" dirty="0">
                <a:hlinkClick r:id="rId2"/>
              </a:rPr>
              <a:t>8/31/18 memo from </a:t>
            </a:r>
            <a:r>
              <a:rPr lang="en-US" dirty="0" err="1">
                <a:hlinkClick r:id="rId2"/>
              </a:rPr>
              <a:t>Tsirigotis</a:t>
            </a:r>
            <a:r>
              <a:rPr lang="en-US" dirty="0">
                <a:hlinkClick r:id="rId2"/>
              </a:rPr>
              <a:t> </a:t>
            </a:r>
            <a:r>
              <a:rPr lang="en-US" dirty="0"/>
              <a:t>to states that analyzes the effects of using 1% (0.70 ppb), 1 ppb or 2 ppb.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3364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8767-0F35-4192-AF83-5AC07FB2C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and fallout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0AC71-0125-466B-A5BE-CF0F5F513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EPA must respond to court’s direction that the rule address </a:t>
            </a:r>
            <a:r>
              <a:rPr lang="en-US" u="sng" dirty="0"/>
              <a:t>all </a:t>
            </a:r>
            <a:r>
              <a:rPr lang="en-US" dirty="0"/>
              <a:t>nonattainment and maintenance with 2008 ozone standard</a:t>
            </a:r>
          </a:p>
          <a:p>
            <a:pPr lvl="1"/>
            <a:r>
              <a:rPr lang="en-US" dirty="0"/>
              <a:t>Note that the 2015 ozone NAAQS prompts new Good Neighbor obligations, which states need to address in SIPs.  It may make sense for EPA to do another increment of a federal rule (and perhaps FIP).</a:t>
            </a:r>
          </a:p>
          <a:p>
            <a:r>
              <a:rPr lang="en-US" dirty="0"/>
              <a:t>EPA had relied on the CSAPR Update rule to declare 20 states’ Good Neighbor obligations fully resolved:  December 2018 “</a:t>
            </a:r>
            <a:r>
              <a:rPr lang="en-US" dirty="0">
                <a:hlinkClick r:id="rId2"/>
              </a:rPr>
              <a:t>Closeout Rule</a:t>
            </a:r>
            <a:r>
              <a:rPr lang="en-US" dirty="0"/>
              <a:t>” </a:t>
            </a:r>
          </a:p>
          <a:p>
            <a:pPr lvl="1"/>
            <a:r>
              <a:rPr lang="en-US" dirty="0"/>
              <a:t>That finding is now in question.</a:t>
            </a:r>
          </a:p>
        </p:txBody>
      </p:sp>
    </p:spTree>
    <p:extLst>
      <p:ext uri="{BB962C8B-B14F-4D97-AF65-F5344CB8AC3E}">
        <p14:creationId xmlns:p14="http://schemas.microsoft.com/office/powerpoint/2010/main" val="1637161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p of the eastern U.S. showing how emissions from upwind states affect downwind states">
            <a:extLst>
              <a:ext uri="{FF2B5EF4-FFF2-40B4-BE49-F238E27FC236}">
                <a16:creationId xmlns:a16="http://schemas.microsoft.com/office/drawing/2014/main" id="{B205E510-67E1-4BCA-8B98-557288507E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284" y="1040524"/>
            <a:ext cx="6535624" cy="542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0BCF57-B56D-4809-8DCF-8EC77C8B4038}"/>
              </a:ext>
            </a:extLst>
          </p:cNvPr>
          <p:cNvSpPr txBox="1"/>
          <p:nvPr/>
        </p:nvSpPr>
        <p:spPr>
          <a:xfrm flipH="1">
            <a:off x="8036908" y="5217311"/>
            <a:ext cx="39271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EPA </a:t>
            </a:r>
            <a:r>
              <a:rPr lang="en-US" dirty="0">
                <a:hlinkClick r:id="rId4"/>
              </a:rPr>
              <a:t>https://www.epa.gov/airmarkets/final-cross-state-air-pollution-rule-update-benefits-information-and-maps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FC9396-4846-49EA-B9A0-4C0AD2592BD1}"/>
              </a:ext>
            </a:extLst>
          </p:cNvPr>
          <p:cNvSpPr txBox="1"/>
          <p:nvPr/>
        </p:nvSpPr>
        <p:spPr>
          <a:xfrm>
            <a:off x="2028497" y="173421"/>
            <a:ext cx="84269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How to make everyone happy while cleaning up the air…</a:t>
            </a:r>
          </a:p>
          <a:p>
            <a:pPr algn="ctr"/>
            <a:r>
              <a:rPr lang="en-US" sz="2800" dirty="0"/>
              <a:t>Takers anyone?</a:t>
            </a:r>
          </a:p>
        </p:txBody>
      </p:sp>
    </p:spTree>
    <p:extLst>
      <p:ext uri="{BB962C8B-B14F-4D97-AF65-F5344CB8AC3E}">
        <p14:creationId xmlns:p14="http://schemas.microsoft.com/office/powerpoint/2010/main" val="4059540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40B5-599D-48E1-8C3D-25547E1C8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DBF53-1368-4C86-9FDD-D70DAFA7E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Court generally affirms EPA’s use of the CSAPR framework in the Transport Update role (“daughter of CSAPR”) for addressing interstate pollution</a:t>
            </a:r>
          </a:p>
          <a:p>
            <a:r>
              <a:rPr lang="en-US" dirty="0"/>
              <a:t>…and EPA’s approach to maintenance</a:t>
            </a:r>
          </a:p>
          <a:p>
            <a:r>
              <a:rPr lang="en-US" dirty="0"/>
              <a:t>…and approach to evaluating cost and benefit</a:t>
            </a:r>
          </a:p>
          <a:p>
            <a:r>
              <a:rPr lang="en-US" dirty="0"/>
              <a:t>…and approach to handling off-shore emissions</a:t>
            </a:r>
          </a:p>
          <a:p>
            <a:r>
              <a:rPr lang="en-US" dirty="0"/>
              <a:t>…but finds that EPA should have addressed all the upwind contribution and did not do so.</a:t>
            </a:r>
          </a:p>
        </p:txBody>
      </p:sp>
    </p:spTree>
    <p:extLst>
      <p:ext uri="{BB962C8B-B14F-4D97-AF65-F5344CB8AC3E}">
        <p14:creationId xmlns:p14="http://schemas.microsoft.com/office/powerpoint/2010/main" val="3410916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46BA9-BD76-4CF8-9DF8-AC0C3AEDB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F8F07-34A8-499B-888B-98EF8C7E1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EPA has addressed eastern US interstate ozone and PM pollution through a series of rules:</a:t>
            </a:r>
          </a:p>
          <a:p>
            <a:pPr lvl="1"/>
            <a:r>
              <a:rPr lang="en-US" dirty="0"/>
              <a:t>NOx SIP call</a:t>
            </a:r>
          </a:p>
          <a:p>
            <a:pPr lvl="1"/>
            <a:r>
              <a:rPr lang="en-US" dirty="0"/>
              <a:t>Clean Air Interstate Rule</a:t>
            </a:r>
          </a:p>
          <a:p>
            <a:pPr lvl="1"/>
            <a:r>
              <a:rPr lang="en-US" dirty="0"/>
              <a:t>Cross-State Air Pollution Rule (CSAPR…one of the worst acronyms ever)</a:t>
            </a:r>
          </a:p>
          <a:p>
            <a:pPr lvl="1"/>
            <a:r>
              <a:rPr lang="en-US" dirty="0"/>
              <a:t>Transport Rule (or CSAPR Update Rule)</a:t>
            </a:r>
          </a:p>
          <a:p>
            <a:r>
              <a:rPr lang="en-US" dirty="0"/>
              <a:t>This multi-decadal effort has spawned an impressive body of caselaw, many legal careers, and significant improvements in air quality.</a:t>
            </a:r>
          </a:p>
        </p:txBody>
      </p:sp>
    </p:spTree>
    <p:extLst>
      <p:ext uri="{BB962C8B-B14F-4D97-AF65-F5344CB8AC3E}">
        <p14:creationId xmlns:p14="http://schemas.microsoft.com/office/powerpoint/2010/main" val="1892555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621FFD6-8CEB-4AA2-A428-1CD00B89C1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2445" y="442065"/>
            <a:ext cx="7667110" cy="562765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2FA79F6-2367-457E-A0EA-25170C814B55}"/>
              </a:ext>
            </a:extLst>
          </p:cNvPr>
          <p:cNvSpPr txBox="1"/>
          <p:nvPr/>
        </p:nvSpPr>
        <p:spPr>
          <a:xfrm>
            <a:off x="2945854" y="6231269"/>
            <a:ext cx="6902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https://www.epa.gov/airmarkets/eight-things-know-program-highlights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444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56A316-218E-42BB-B455-6DBF8199D1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7983" y="2776440"/>
            <a:ext cx="5426969" cy="375637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7C92ED5-0C27-4853-9B01-EC1B9AFDD9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669" y="420414"/>
            <a:ext cx="5503903" cy="390984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803D434-5998-4950-AAAB-02CACC7139DC}"/>
              </a:ext>
            </a:extLst>
          </p:cNvPr>
          <p:cNvSpPr txBox="1"/>
          <p:nvPr/>
        </p:nvSpPr>
        <p:spPr>
          <a:xfrm>
            <a:off x="733258" y="5665075"/>
            <a:ext cx="5342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5"/>
              </a:rPr>
              <a:t>https://www.epa.gov/airmarkets/eight-things-know-program-highlights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965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74AE405-A451-47BC-AF45-C3889FDEE779}"/>
              </a:ext>
            </a:extLst>
          </p:cNvPr>
          <p:cNvSpPr txBox="1"/>
          <p:nvPr/>
        </p:nvSpPr>
        <p:spPr>
          <a:xfrm flipH="1">
            <a:off x="6993057" y="6201103"/>
            <a:ext cx="4000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Source:  NESCAUM, !2/2018, </a:t>
            </a:r>
            <a:r>
              <a:rPr lang="en-US" sz="1600" dirty="0">
                <a:hlinkClick r:id="rId3"/>
              </a:rPr>
              <a:t>http://www.nescaum.org/topics/ozone</a:t>
            </a:r>
            <a:endParaRPr lang="en-US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53C2D6-F7F4-4442-A64C-B29E52464E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2575" y="1047750"/>
            <a:ext cx="908685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960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9AAC1-A17A-4FB5-9160-BE4BA06B4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statutory provisions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61A5F-13EE-4DE2-AF5F-39B6ACBD3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Clean Air Act </a:t>
            </a:r>
            <a:r>
              <a:rPr lang="en-US" b="1" dirty="0"/>
              <a:t>Section 110(a) </a:t>
            </a:r>
            <a:r>
              <a:rPr lang="en-US" dirty="0"/>
              <a:t>says that states must implement plans (State Implementation Plans) to attain and maintain the air quality standards by deadlines established by EPA rules.</a:t>
            </a:r>
          </a:p>
          <a:p>
            <a:r>
              <a:rPr lang="en-US" dirty="0"/>
              <a:t>Clean Air Act </a:t>
            </a:r>
            <a:r>
              <a:rPr lang="en-US" b="1" dirty="0"/>
              <a:t>Section 110(a)(2)(d) </a:t>
            </a:r>
            <a:r>
              <a:rPr lang="en-US" dirty="0"/>
              <a:t>says that upwind states must control pollution that keeps downwind states from attaining or maintaining healthy air.</a:t>
            </a:r>
          </a:p>
          <a:p>
            <a:pPr lvl="1"/>
            <a:r>
              <a:rPr lang="en-US" dirty="0"/>
              <a:t>For some downwind states, EPA has determined that as much as 75% of ozone-causing pollution comes from out of state</a:t>
            </a:r>
          </a:p>
          <a:p>
            <a:r>
              <a:rPr lang="en-US" dirty="0"/>
              <a:t>For many years, EPA has helped states to meet their interstate obligations through federal power plant reduction rules and “friendly” FIPs (federal implementation plans)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58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4B92A-895A-40D1-ADFA-B165A1940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Context and goals of the 2016 CSAPR Update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305E1-CBE7-40F5-8DDC-B0D03EA67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Some states were facing a 2018 deadline to meet the 2008 ozone standard or risk bump up, and could not meet it without upwind reductions.</a:t>
            </a:r>
          </a:p>
          <a:p>
            <a:pPr lvl="1"/>
            <a:r>
              <a:rPr lang="en-US" dirty="0"/>
              <a:t>That meant a relatively short amount of time for reductions to be implemented (focus on power plant reductions that could be implemented quickly, not other big NOx sources).</a:t>
            </a:r>
          </a:p>
          <a:p>
            <a:pPr lvl="1"/>
            <a:r>
              <a:rPr lang="en-US" dirty="0"/>
              <a:t>EPA wanted to get a rule in place quickly to achieve as much reduction as could reasonably be done by 2018 or earlier.</a:t>
            </a:r>
          </a:p>
          <a:p>
            <a:r>
              <a:rPr lang="en-US" dirty="0"/>
              <a:t>Litigation over Good Neighbor Rules has been incessant and protracted (including all the way to the Supreme Court for CSAPR)</a:t>
            </a:r>
          </a:p>
          <a:p>
            <a:pPr lvl="1"/>
            <a:r>
              <a:rPr lang="en-US" dirty="0"/>
              <a:t>EPA wanted to get a rule in place that used the Court-sanctioned methodology a second time to cement it as a legal and workable approach.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633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1365</Words>
  <Application>Microsoft Office PowerPoint</Application>
  <PresentationFormat>Widescreen</PresentationFormat>
  <Paragraphs>111</Paragraphs>
  <Slides>19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      The Clean Air Act is Alive and Well Wisconsin v. EPA DC Circuit, September 13, 2019  Janet McCabe EPN Presentation, October 18, 2019</vt:lpstr>
      <vt:lpstr>PowerPoint Presentation</vt:lpstr>
      <vt:lpstr>High level takeaways</vt:lpstr>
      <vt:lpstr>Background</vt:lpstr>
      <vt:lpstr>PowerPoint Presentation</vt:lpstr>
      <vt:lpstr>PowerPoint Presentation</vt:lpstr>
      <vt:lpstr>PowerPoint Presentation</vt:lpstr>
      <vt:lpstr>The statutory provisions</vt:lpstr>
      <vt:lpstr>Context and goals of the 2016 CSAPR Update Rule</vt:lpstr>
      <vt:lpstr>Elements of the 2016 Transport Update Rule</vt:lpstr>
      <vt:lpstr>PowerPoint Presentation</vt:lpstr>
      <vt:lpstr>Major Finding #1:  The Rule is inconsistent with the Act’s attainment deadlines</vt:lpstr>
      <vt:lpstr>Court rejects EPA’s arguments…</vt:lpstr>
      <vt:lpstr>Major Finding #2:  EPA’s treatment of maintenance areas </vt:lpstr>
      <vt:lpstr>Major Finding #3:  Consideration of costs and benefits</vt:lpstr>
      <vt:lpstr>Major Finding #4:  EPA’s choices about numerous technical issues were reasonable and well explained</vt:lpstr>
      <vt:lpstr>Major Finding #5:  Unit-specific challenges should be brought in individual requests</vt:lpstr>
      <vt:lpstr>Danger spot?</vt:lpstr>
      <vt:lpstr>Next steps and fallout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The Clean Air Act is Alive and Well Wisconsin v. EPA DC Circuit, September 13, 2019  Janet McCabe EPN Presentation, October 18, 2019</dc:title>
  <dc:creator>jmccabe</dc:creator>
  <cp:lastModifiedBy>jmccabe</cp:lastModifiedBy>
  <cp:revision>30</cp:revision>
  <dcterms:created xsi:type="dcterms:W3CDTF">2019-10-11T01:56:28Z</dcterms:created>
  <dcterms:modified xsi:type="dcterms:W3CDTF">2019-10-17T02:11:36Z</dcterms:modified>
</cp:coreProperties>
</file>